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75" r:id="rId2"/>
    <p:sldId id="563" r:id="rId3"/>
    <p:sldId id="327" r:id="rId4"/>
    <p:sldId id="328" r:id="rId5"/>
    <p:sldId id="386" r:id="rId6"/>
    <p:sldId id="387" r:id="rId7"/>
    <p:sldId id="388" r:id="rId8"/>
    <p:sldId id="389" r:id="rId9"/>
    <p:sldId id="390" r:id="rId10"/>
    <p:sldId id="391" r:id="rId11"/>
    <p:sldId id="392" r:id="rId12"/>
    <p:sldId id="393" r:id="rId13"/>
    <p:sldId id="394" r:id="rId14"/>
    <p:sldId id="395" r:id="rId15"/>
    <p:sldId id="396" r:id="rId16"/>
    <p:sldId id="397" r:id="rId17"/>
    <p:sldId id="413" r:id="rId18"/>
    <p:sldId id="399" r:id="rId19"/>
    <p:sldId id="400" r:id="rId20"/>
    <p:sldId id="401" r:id="rId21"/>
    <p:sldId id="402" r:id="rId22"/>
    <p:sldId id="403" r:id="rId23"/>
    <p:sldId id="404" r:id="rId24"/>
    <p:sldId id="405" r:id="rId25"/>
    <p:sldId id="406" r:id="rId26"/>
    <p:sldId id="407" r:id="rId27"/>
    <p:sldId id="415" r:id="rId28"/>
    <p:sldId id="416" r:id="rId29"/>
    <p:sldId id="419" r:id="rId30"/>
    <p:sldId id="420" r:id="rId31"/>
    <p:sldId id="421" r:id="rId32"/>
    <p:sldId id="422" r:id="rId33"/>
    <p:sldId id="423" r:id="rId34"/>
    <p:sldId id="424" r:id="rId35"/>
    <p:sldId id="417" r:id="rId36"/>
    <p:sldId id="418" r:id="rId37"/>
    <p:sldId id="425" r:id="rId38"/>
    <p:sldId id="426" r:id="rId39"/>
    <p:sldId id="427" r:id="rId40"/>
    <p:sldId id="428" r:id="rId41"/>
    <p:sldId id="429" r:id="rId42"/>
    <p:sldId id="430" r:id="rId43"/>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56"/>
    <p:restoredTop sz="94694"/>
  </p:normalViewPr>
  <p:slideViewPr>
    <p:cSldViewPr>
      <p:cViewPr varScale="1">
        <p:scale>
          <a:sx n="114" d="100"/>
          <a:sy n="114" d="100"/>
        </p:scale>
        <p:origin x="1896" y="176"/>
      </p:cViewPr>
      <p:guideLst>
        <p:guide orient="horz" pos="2160"/>
        <p:guide pos="2880"/>
      </p:guideLst>
    </p:cSldViewPr>
  </p:slideViewPr>
  <p:outlineViewPr>
    <p:cViewPr>
      <p:scale>
        <a:sx n="33" d="100"/>
        <a:sy n="33" d="100"/>
      </p:scale>
      <p:origin x="0" y="-166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636D43-D4F4-AB4E-AC08-0011D3F215D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5C3F377-C4BF-C342-9D3E-D159FB3BDAD2}"/>
              </a:ext>
            </a:extLst>
          </p:cNvPr>
          <p:cNvSpPr>
            <a:spLocks noGrp="1"/>
          </p:cNvSpPr>
          <p:nvPr>
            <p:ph type="dt" sz="quarter"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1104ABA-2208-49CA-8BD0-B401195A0249}" type="datetimeFigureOut">
              <a:rPr lang="en-US" altLang="en-US"/>
              <a:pPr>
                <a:defRPr/>
              </a:pPr>
              <a:t>11/13/19</a:t>
            </a:fld>
            <a:endParaRPr lang="en-US" altLang="en-US"/>
          </a:p>
        </p:txBody>
      </p:sp>
      <p:sp>
        <p:nvSpPr>
          <p:cNvPr id="4" name="Footer Placeholder 3">
            <a:extLst>
              <a:ext uri="{FF2B5EF4-FFF2-40B4-BE49-F238E27FC236}">
                <a16:creationId xmlns:a16="http://schemas.microsoft.com/office/drawing/2014/main" id="{8C863FDF-4463-7545-9D53-2AF07D94CFCB}"/>
              </a:ext>
            </a:extLst>
          </p:cNvPr>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3AEECE9-BEA4-8D4F-BB5D-165935CE3493}"/>
              </a:ext>
            </a:extLst>
          </p:cNvPr>
          <p:cNvSpPr>
            <a:spLocks noGrp="1"/>
          </p:cNvSpPr>
          <p:nvPr>
            <p:ph type="sldNum" sz="quarter" idx="3"/>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470E9-0BD7-4EF5-954D-CA04848F1858}" type="slidenum">
              <a:rPr lang="en-US" altLang="en-US"/>
              <a:pPr>
                <a:defRPr/>
              </a:pPr>
              <a:t>‹#›</a:t>
            </a:fld>
            <a:endParaRPr lang="en-US" altLang="en-US"/>
          </a:p>
        </p:txBody>
      </p:sp>
    </p:spTree>
    <p:extLst>
      <p:ext uri="{BB962C8B-B14F-4D97-AF65-F5344CB8AC3E}">
        <p14:creationId xmlns:p14="http://schemas.microsoft.com/office/powerpoint/2010/main" val="369576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E8B53-C945-9B4E-8BA5-8439CE784E5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17CC8F6-4C31-0E4B-BD60-FD0E576C3DE0}"/>
              </a:ext>
            </a:extLst>
          </p:cNvPr>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82FC689-A490-4362-BF79-8815AF491FB8}" type="datetimeFigureOut">
              <a:rPr lang="en-US" altLang="en-US"/>
              <a:pPr>
                <a:defRPr/>
              </a:pPr>
              <a:t>11/13/19</a:t>
            </a:fld>
            <a:endParaRPr lang="en-US" altLang="en-US"/>
          </a:p>
        </p:txBody>
      </p:sp>
      <p:sp>
        <p:nvSpPr>
          <p:cNvPr id="4" name="Slide Image Placeholder 3">
            <a:extLst>
              <a:ext uri="{FF2B5EF4-FFF2-40B4-BE49-F238E27FC236}">
                <a16:creationId xmlns:a16="http://schemas.microsoft.com/office/drawing/2014/main" id="{9B3D4D84-9CCF-B443-81F4-997B5E73052D}"/>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8835CA-22C6-E24B-BD16-CFC684386389}"/>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91DA21-F2E3-1F49-A83A-0FB30DEECBBD}"/>
              </a:ext>
            </a:extLst>
          </p:cNvPr>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63849AF-FF85-9949-9A6D-9C08E71015E6}"/>
              </a:ext>
            </a:extLst>
          </p:cNvPr>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387940F-35EC-40EB-9131-D6D871D4E144}" type="slidenum">
              <a:rPr lang="en-US" altLang="en-US"/>
              <a:pPr>
                <a:defRPr/>
              </a:pPr>
              <a:t>‹#›</a:t>
            </a:fld>
            <a:endParaRPr lang="en-US" altLang="en-US"/>
          </a:p>
        </p:txBody>
      </p:sp>
    </p:spTree>
    <p:extLst>
      <p:ext uri="{BB962C8B-B14F-4D97-AF65-F5344CB8AC3E}">
        <p14:creationId xmlns:p14="http://schemas.microsoft.com/office/powerpoint/2010/main" val="3557753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CFBD4026-8437-CA4A-BFEB-E83B1BFDEE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57AC3A7D-6D97-614C-9B16-244BBC7E57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299" name="Slide Number Placeholder 3">
            <a:extLst>
              <a:ext uri="{FF2B5EF4-FFF2-40B4-BE49-F238E27FC236}">
                <a16:creationId xmlns:a16="http://schemas.microsoft.com/office/drawing/2014/main" id="{BFCA9AFC-8CD3-6B48-9BF3-D56013B700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1821362-27C6-4247-92AC-8442BE8C2EDC}" type="slidenum">
              <a:rPr lang="en-US" altLang="en-US" smtClean="0">
                <a:cs typeface="Arial" panose="020B0604020202020204" pitchFamily="34" charset="0"/>
              </a:rPr>
              <a:pPr>
                <a:spcBef>
                  <a:spcPct val="0"/>
                </a:spcBef>
              </a:pPr>
              <a:t>3</a:t>
            </a:fld>
            <a:endParaRPr lang="en-US" altLang="en-US">
              <a:cs typeface="Arial" panose="020B0604020202020204" pitchFamily="34" charset="0"/>
            </a:endParaRPr>
          </a:p>
        </p:txBody>
      </p:sp>
    </p:spTree>
    <p:extLst>
      <p:ext uri="{BB962C8B-B14F-4D97-AF65-F5344CB8AC3E}">
        <p14:creationId xmlns:p14="http://schemas.microsoft.com/office/powerpoint/2010/main" val="3983256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AAF74EB0-52E5-CF45-8A80-CE69AF746B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49123AA-F40A-0D4B-A1B1-59189C9476EA}" type="slidenum">
              <a:rPr lang="en-US" altLang="en-US" smtClean="0"/>
              <a:pPr>
                <a:spcBef>
                  <a:spcPct val="0"/>
                </a:spcBef>
              </a:pPr>
              <a:t>35</a:t>
            </a:fld>
            <a:endParaRPr lang="en-US" altLang="en-US"/>
          </a:p>
        </p:txBody>
      </p:sp>
      <p:sp>
        <p:nvSpPr>
          <p:cNvPr id="46082" name="Rectangle 2">
            <a:extLst>
              <a:ext uri="{FF2B5EF4-FFF2-40B4-BE49-F238E27FC236}">
                <a16:creationId xmlns:a16="http://schemas.microsoft.com/office/drawing/2014/main" id="{6C636EC4-45FC-3A40-8352-24A302250E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id="{8CAB676C-E959-B847-BEEF-1F6CA833F8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10_14c </a:t>
            </a:r>
            <a:r>
              <a:rPr lang="en-US" altLang="en-US"/>
              <a:t>(a) The DNA double helix as proposed by Watson and Crick. The ribbonlike strands constitute the sugar-phosphate backbones, and the horizontal rungs constitute the nitrogenous base pairs, of which there are 10 per complete turn. The major and minor grooves are apparent. The solid vertical bar represents the central axis. (b) A detailed view depicting the bases, sugars, phosphates, and hydrogen bonds of the helix.  (c) A demonstration of the antiparallel nature of the helix and the horizontal stacking of the bases.</a:t>
            </a:r>
            <a:endParaRPr lang="en-GB" altLang="en-US"/>
          </a:p>
        </p:txBody>
      </p:sp>
    </p:spTree>
    <p:extLst>
      <p:ext uri="{BB962C8B-B14F-4D97-AF65-F5344CB8AC3E}">
        <p14:creationId xmlns:p14="http://schemas.microsoft.com/office/powerpoint/2010/main" val="362839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5FC01A52-C976-B44B-9A2E-DBE447362E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385D621-CDE0-3A4C-9E41-1E033664145B}" type="slidenum">
              <a:rPr lang="en-US" altLang="en-US" smtClean="0"/>
              <a:pPr>
                <a:spcBef>
                  <a:spcPct val="0"/>
                </a:spcBef>
              </a:pPr>
              <a:t>39</a:t>
            </a:fld>
            <a:endParaRPr lang="en-US" altLang="en-US"/>
          </a:p>
        </p:txBody>
      </p:sp>
      <p:sp>
        <p:nvSpPr>
          <p:cNvPr id="51202" name="Rectangle 2">
            <a:extLst>
              <a:ext uri="{FF2B5EF4-FFF2-40B4-BE49-F238E27FC236}">
                <a16:creationId xmlns:a16="http://schemas.microsoft.com/office/drawing/2014/main" id="{0E1BFD86-5A07-B545-A8E1-A02A962779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a:extLst>
              <a:ext uri="{FF2B5EF4-FFF2-40B4-BE49-F238E27FC236}">
                <a16:creationId xmlns:a16="http://schemas.microsoft.com/office/drawing/2014/main" id="{A9C96DF1-BE26-044C-AEC9-8E0747F88E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Table 10.3  DNA Base Composition Data </a:t>
            </a:r>
            <a:endParaRPr lang="en-GB" altLang="en-US"/>
          </a:p>
        </p:txBody>
      </p:sp>
    </p:spTree>
    <p:extLst>
      <p:ext uri="{BB962C8B-B14F-4D97-AF65-F5344CB8AC3E}">
        <p14:creationId xmlns:p14="http://schemas.microsoft.com/office/powerpoint/2010/main" val="3235648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69F2D541-EF42-8A42-BA61-D1C71D0C3A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6ED7388-9CD1-4844-956E-8AB49D4E9C19}" type="slidenum">
              <a:rPr lang="en-US" altLang="en-US" smtClean="0"/>
              <a:pPr>
                <a:spcBef>
                  <a:spcPct val="0"/>
                </a:spcBef>
              </a:pPr>
              <a:t>42</a:t>
            </a:fld>
            <a:endParaRPr lang="en-US" altLang="en-US"/>
          </a:p>
        </p:txBody>
      </p:sp>
      <p:sp>
        <p:nvSpPr>
          <p:cNvPr id="55298" name="Rectangle 2">
            <a:extLst>
              <a:ext uri="{FF2B5EF4-FFF2-40B4-BE49-F238E27FC236}">
                <a16:creationId xmlns:a16="http://schemas.microsoft.com/office/drawing/2014/main" id="{19112149-CE25-F047-B895-1E14BC7A8F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a:extLst>
              <a:ext uri="{FF2B5EF4-FFF2-40B4-BE49-F238E27FC236}">
                <a16:creationId xmlns:a16="http://schemas.microsoft.com/office/drawing/2014/main" id="{754D7940-5D72-B745-B3EC-BEEC3FFBC9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Table 10.3  DNA Base Composition Data </a:t>
            </a:r>
            <a:endParaRPr lang="en-GB" altLang="en-US"/>
          </a:p>
        </p:txBody>
      </p:sp>
    </p:spTree>
    <p:extLst>
      <p:ext uri="{BB962C8B-B14F-4D97-AF65-F5344CB8AC3E}">
        <p14:creationId xmlns:p14="http://schemas.microsoft.com/office/powerpoint/2010/main" val="839638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2E46863F-1D4A-7F4A-B1FE-E295419BC9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2A7374A-8844-3F42-B898-8B49F2E6286E}" type="slidenum">
              <a:rPr lang="en-US" altLang="en-US" smtClean="0"/>
              <a:pPr>
                <a:spcBef>
                  <a:spcPct val="0"/>
                </a:spcBef>
              </a:pPr>
              <a:t>12</a:t>
            </a:fld>
            <a:endParaRPr lang="en-US" altLang="en-US"/>
          </a:p>
        </p:txBody>
      </p:sp>
      <p:sp>
        <p:nvSpPr>
          <p:cNvPr id="43010" name="Rectangle 2">
            <a:extLst>
              <a:ext uri="{FF2B5EF4-FFF2-40B4-BE49-F238E27FC236}">
                <a16:creationId xmlns:a16="http://schemas.microsoft.com/office/drawing/2014/main" id="{90572E65-100F-9944-9CC0-6F743FD3A5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B1CFC069-3FD4-2E4E-9A1B-33BCB72022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10-3 </a:t>
            </a:r>
            <a:r>
              <a:rPr lang="en-US" altLang="en-US"/>
              <a:t>Griffith</a:t>
            </a:r>
            <a:r>
              <a:rPr lang="ja-JP" altLang="en-US"/>
              <a:t>’</a:t>
            </a:r>
            <a:r>
              <a:rPr lang="en-US" altLang="ja-JP"/>
              <a:t>s transformation experiment.  The photographs show bacterial colonies containing cells with capsules (type IIIS) and without capsules (type IIR).</a:t>
            </a:r>
            <a:endParaRPr lang="en-GB" altLang="en-US"/>
          </a:p>
        </p:txBody>
      </p:sp>
    </p:spTree>
    <p:extLst>
      <p:ext uri="{BB962C8B-B14F-4D97-AF65-F5344CB8AC3E}">
        <p14:creationId xmlns:p14="http://schemas.microsoft.com/office/powerpoint/2010/main" val="2411548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FA14DA83-2549-E048-9210-9DFC515E3A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BF09097-D5FA-184F-A603-087D1A947906}" type="slidenum">
              <a:rPr lang="en-US" altLang="en-US" smtClean="0"/>
              <a:pPr>
                <a:spcBef>
                  <a:spcPct val="0"/>
                </a:spcBef>
              </a:pPr>
              <a:t>15</a:t>
            </a:fld>
            <a:endParaRPr lang="en-US" altLang="en-US"/>
          </a:p>
        </p:txBody>
      </p:sp>
      <p:sp>
        <p:nvSpPr>
          <p:cNvPr id="47106" name="Rectangle 2">
            <a:extLst>
              <a:ext uri="{FF2B5EF4-FFF2-40B4-BE49-F238E27FC236}">
                <a16:creationId xmlns:a16="http://schemas.microsoft.com/office/drawing/2014/main" id="{B4F5A9D8-376C-F041-AF6F-14694E9C32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a:extLst>
              <a:ext uri="{FF2B5EF4-FFF2-40B4-BE49-F238E27FC236}">
                <a16:creationId xmlns:a16="http://schemas.microsoft.com/office/drawing/2014/main" id="{24E9B2A3-DEF4-3241-9CA8-D40AC764B0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10-4 </a:t>
            </a:r>
            <a:r>
              <a:rPr lang="en-US" altLang="en-US"/>
              <a:t>Summary of Avery, MacLeod, and McCarty</a:t>
            </a:r>
            <a:r>
              <a:rPr lang="ja-JP" altLang="en-US"/>
              <a:t>’</a:t>
            </a:r>
            <a:r>
              <a:rPr lang="en-US" altLang="ja-JP"/>
              <a:t>s experiment, which demonstrated that DNA is the transforming principle.</a:t>
            </a:r>
            <a:endParaRPr lang="en-GB" altLang="en-US"/>
          </a:p>
        </p:txBody>
      </p:sp>
    </p:spTree>
    <p:extLst>
      <p:ext uri="{BB962C8B-B14F-4D97-AF65-F5344CB8AC3E}">
        <p14:creationId xmlns:p14="http://schemas.microsoft.com/office/powerpoint/2010/main" val="677756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0263538A-F951-0B43-A5F4-8F1D70AA09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5A4601C-957E-8146-AAE4-6DDB96363FBC}" type="slidenum">
              <a:rPr lang="en-US" altLang="en-US" smtClean="0"/>
              <a:pPr>
                <a:spcBef>
                  <a:spcPct val="0"/>
                </a:spcBef>
              </a:pPr>
              <a:t>19</a:t>
            </a:fld>
            <a:endParaRPr lang="en-US" altLang="en-US"/>
          </a:p>
        </p:txBody>
      </p:sp>
      <p:sp>
        <p:nvSpPr>
          <p:cNvPr id="52226" name="Rectangle 2">
            <a:extLst>
              <a:ext uri="{FF2B5EF4-FFF2-40B4-BE49-F238E27FC236}">
                <a16:creationId xmlns:a16="http://schemas.microsoft.com/office/drawing/2014/main" id="{642E0A51-109F-364E-88DB-D710BEC759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350D3C56-6021-8546-9054-E560FDEFC7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10-5 </a:t>
            </a:r>
            <a:r>
              <a:rPr lang="en-US" altLang="en-US"/>
              <a:t>Reproductive cycle of a  T-even bacteriophage, as known in 1952. The electron micrograph shows an E. coli cell during infection by numerous phages.</a:t>
            </a:r>
            <a:endParaRPr lang="en-GB" altLang="en-US"/>
          </a:p>
        </p:txBody>
      </p:sp>
    </p:spTree>
    <p:extLst>
      <p:ext uri="{BB962C8B-B14F-4D97-AF65-F5344CB8AC3E}">
        <p14:creationId xmlns:p14="http://schemas.microsoft.com/office/powerpoint/2010/main" val="2191632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2A130881-3E7C-F844-8A3B-7B94F77F38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1ED6664-4A81-944B-9B43-04C6496B33AE}" type="slidenum">
              <a:rPr lang="en-US" altLang="en-US" smtClean="0"/>
              <a:pPr>
                <a:spcBef>
                  <a:spcPct val="0"/>
                </a:spcBef>
              </a:pPr>
              <a:t>22</a:t>
            </a:fld>
            <a:endParaRPr lang="en-US" altLang="en-US"/>
          </a:p>
        </p:txBody>
      </p:sp>
      <p:sp>
        <p:nvSpPr>
          <p:cNvPr id="56322" name="Rectangle 2">
            <a:extLst>
              <a:ext uri="{FF2B5EF4-FFF2-40B4-BE49-F238E27FC236}">
                <a16:creationId xmlns:a16="http://schemas.microsoft.com/office/drawing/2014/main" id="{64FBF93E-DCA8-EB45-8818-FEFD9F622B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46B3A839-92D8-3E44-B857-956BE9167F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10-6 </a:t>
            </a:r>
            <a:r>
              <a:rPr lang="en-US" altLang="en-US"/>
              <a:t>Summary of the Hershey–Chase experiment demonstrating that DNA, and not protein, is responsible for directing the reproduction of phage T2 during the infection of E. coli.</a:t>
            </a:r>
            <a:endParaRPr lang="en-GB" altLang="en-US"/>
          </a:p>
        </p:txBody>
      </p:sp>
    </p:spTree>
    <p:extLst>
      <p:ext uri="{BB962C8B-B14F-4D97-AF65-F5344CB8AC3E}">
        <p14:creationId xmlns:p14="http://schemas.microsoft.com/office/powerpoint/2010/main" val="3919402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AC4D4FAD-200C-6F40-9CAC-FD062A4B5B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6CDFD4A-B812-2D4D-90AF-1D4053512128}" type="slidenum">
              <a:rPr lang="en-US" altLang="en-US" smtClean="0"/>
              <a:pPr>
                <a:spcBef>
                  <a:spcPct val="0"/>
                </a:spcBef>
              </a:pPr>
              <a:t>26</a:t>
            </a:fld>
            <a:endParaRPr lang="en-US" altLang="en-US"/>
          </a:p>
        </p:txBody>
      </p:sp>
      <p:sp>
        <p:nvSpPr>
          <p:cNvPr id="61442" name="Rectangle 2">
            <a:extLst>
              <a:ext uri="{FF2B5EF4-FFF2-40B4-BE49-F238E27FC236}">
                <a16:creationId xmlns:a16="http://schemas.microsoft.com/office/drawing/2014/main" id="{C5239245-3065-A840-9BE6-0516DD243C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a:extLst>
              <a:ext uri="{FF2B5EF4-FFF2-40B4-BE49-F238E27FC236}">
                <a16:creationId xmlns:a16="http://schemas.microsoft.com/office/drawing/2014/main" id="{5677FF88-4505-E542-952B-014FD9C7C0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10-9a </a:t>
            </a:r>
            <a:r>
              <a:rPr lang="en-US" altLang="en-US"/>
              <a:t>(a) Chemical structures of the pyrimidines and purines that serve as the nitrogenous bases in RNA and DNA. The nomenclature for numbering carbon and nitrogen atoms making up the two bases is shown within the structures that appear on the left. (b) Chemical ring structures of ribose and 2-deoxyribose, which serve as the pentose sugars in RNA and DNA, respectively.Web Tutorial 10.1DNA Structure</a:t>
            </a:r>
            <a:endParaRPr lang="en-GB" altLang="en-US"/>
          </a:p>
        </p:txBody>
      </p:sp>
    </p:spTree>
    <p:extLst>
      <p:ext uri="{BB962C8B-B14F-4D97-AF65-F5344CB8AC3E}">
        <p14:creationId xmlns:p14="http://schemas.microsoft.com/office/powerpoint/2010/main" val="38830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85F7516D-A244-7543-A3D3-8311DEBF13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1B9C2A0-F352-5547-94D3-37EB95D8E928}" type="slidenum">
              <a:rPr lang="en-US" altLang="en-US" smtClean="0"/>
              <a:pPr>
                <a:spcBef>
                  <a:spcPct val="0"/>
                </a:spcBef>
              </a:pPr>
              <a:t>27</a:t>
            </a:fld>
            <a:endParaRPr lang="en-US" altLang="en-US"/>
          </a:p>
        </p:txBody>
      </p:sp>
      <p:sp>
        <p:nvSpPr>
          <p:cNvPr id="34818" name="Rectangle 2">
            <a:extLst>
              <a:ext uri="{FF2B5EF4-FFF2-40B4-BE49-F238E27FC236}">
                <a16:creationId xmlns:a16="http://schemas.microsoft.com/office/drawing/2014/main" id="{23B6B004-4727-BC47-9776-A962141C4E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302AD755-DA09-084E-91FD-F4D3292F59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10-9b </a:t>
            </a:r>
            <a:r>
              <a:rPr lang="en-US" altLang="en-US"/>
              <a:t>(a) Chemical structures of the pyrimidines and purines that serve as the nitrogenous bases in RNA and DNA. The nomenclature for numbering carbon and nitrogen atoms making up the two bases is shown within the structures that appear on the left. (b) Chemical ring structures of ribose and 2-deoxyribose, which serve as the pentose sugars in RNA and DNA, respectively.Web Tutorial 10.1DNA Structure</a:t>
            </a:r>
            <a:endParaRPr lang="en-GB" altLang="en-US"/>
          </a:p>
        </p:txBody>
      </p:sp>
    </p:spTree>
    <p:extLst>
      <p:ext uri="{BB962C8B-B14F-4D97-AF65-F5344CB8AC3E}">
        <p14:creationId xmlns:p14="http://schemas.microsoft.com/office/powerpoint/2010/main" val="618760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09E055B3-5868-5249-B96E-E0705C4DB1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D69F9ED-1E8E-564E-8676-5B004D0C6DFA}" type="slidenum">
              <a:rPr lang="en-US" altLang="en-US" smtClean="0"/>
              <a:pPr>
                <a:spcBef>
                  <a:spcPct val="0"/>
                </a:spcBef>
              </a:pPr>
              <a:t>28</a:t>
            </a:fld>
            <a:endParaRPr lang="en-US" altLang="en-US"/>
          </a:p>
        </p:txBody>
      </p:sp>
      <p:sp>
        <p:nvSpPr>
          <p:cNvPr id="36866" name="Rectangle 2">
            <a:extLst>
              <a:ext uri="{FF2B5EF4-FFF2-40B4-BE49-F238E27FC236}">
                <a16:creationId xmlns:a16="http://schemas.microsoft.com/office/drawing/2014/main" id="{A47188B1-4E2A-8541-899E-C166A97600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63FA553D-BB37-3E48-BBEF-1706BB2E22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10-11 </a:t>
            </a:r>
            <a:r>
              <a:rPr lang="en-US" altLang="en-US"/>
              <a:t>Basic structures of nucleoside diphosphates and triphosphates, as illustrated by deoxythymidine diphosphate and deoxyadenosine triphosphate</a:t>
            </a:r>
            <a:endParaRPr lang="en-GB" altLang="en-US"/>
          </a:p>
        </p:txBody>
      </p:sp>
    </p:spTree>
    <p:extLst>
      <p:ext uri="{BB962C8B-B14F-4D97-AF65-F5344CB8AC3E}">
        <p14:creationId xmlns:p14="http://schemas.microsoft.com/office/powerpoint/2010/main" val="2293314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E153CE59-DCC6-CD4A-99F2-2554AC7EA8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65F82B9-4E6F-5E49-9EB0-165F96FB4EED}" type="slidenum">
              <a:rPr lang="en-US" altLang="en-US" smtClean="0"/>
              <a:pPr>
                <a:spcBef>
                  <a:spcPct val="0"/>
                </a:spcBef>
              </a:pPr>
              <a:t>33</a:t>
            </a:fld>
            <a:endParaRPr lang="en-US" altLang="en-US"/>
          </a:p>
        </p:txBody>
      </p:sp>
      <p:sp>
        <p:nvSpPr>
          <p:cNvPr id="43010" name="Rectangle 2">
            <a:extLst>
              <a:ext uri="{FF2B5EF4-FFF2-40B4-BE49-F238E27FC236}">
                <a16:creationId xmlns:a16="http://schemas.microsoft.com/office/drawing/2014/main" id="{84A7FDB2-FF00-1843-92C6-688D93370E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20F2CD96-A451-6543-BD31-4F1D515CBA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10-12 </a:t>
            </a:r>
            <a:r>
              <a:rPr lang="en-US" altLang="en-US"/>
              <a:t>(a) Linkage of two nucleotides by the formation of a </a:t>
            </a:r>
            <a:r>
              <a:rPr lang="en-US" altLang="en-US">
                <a:latin typeface="LegacySans-Medium"/>
              </a:rPr>
              <a:t>C-3</a:t>
            </a:r>
            <a:r>
              <a:rPr lang="ja-JP" altLang="en-US">
                <a:latin typeface="LegacySans-Medium"/>
              </a:rPr>
              <a:t>’</a:t>
            </a:r>
            <a:r>
              <a:rPr lang="en-US" altLang="ja-JP">
                <a:latin typeface="LegacySans-Medium"/>
              </a:rPr>
              <a:t> –C-5</a:t>
            </a:r>
            <a:r>
              <a:rPr lang="ja-JP" altLang="en-US">
                <a:latin typeface="LegacySans-Medium"/>
              </a:rPr>
              <a:t>’</a:t>
            </a:r>
            <a:r>
              <a:rPr lang="en-US" altLang="ja-JP">
                <a:latin typeface="LegacySans-Medium"/>
              </a:rPr>
              <a:t> (3</a:t>
            </a:r>
            <a:r>
              <a:rPr lang="ja-JP" altLang="en-US">
                <a:latin typeface="LegacySans-Medium"/>
              </a:rPr>
              <a:t>’</a:t>
            </a:r>
            <a:r>
              <a:rPr lang="en-US" altLang="ja-JP">
                <a:latin typeface="LegacySans-Medium"/>
              </a:rPr>
              <a:t> –5</a:t>
            </a:r>
            <a:r>
              <a:rPr lang="ja-JP" altLang="en-US">
                <a:latin typeface="LegacySans-Medium"/>
              </a:rPr>
              <a:t>’</a:t>
            </a:r>
            <a:r>
              <a:rPr lang="en-US" altLang="ja-JP">
                <a:latin typeface="LegacySans-Medium"/>
              </a:rPr>
              <a:t>)</a:t>
            </a:r>
            <a:r>
              <a:rPr lang="en-US" altLang="ja-JP"/>
              <a:t> phosphodiester bond, producing a dinucleotide. (b) Shorthand notation for a polynucleotide chain.</a:t>
            </a:r>
            <a:endParaRPr lang="en-GB" altLang="en-US"/>
          </a:p>
        </p:txBody>
      </p:sp>
    </p:spTree>
    <p:extLst>
      <p:ext uri="{BB962C8B-B14F-4D97-AF65-F5344CB8AC3E}">
        <p14:creationId xmlns:p14="http://schemas.microsoft.com/office/powerpoint/2010/main" val="358865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BF18F71-9C4E-44A9-A342-783EC6932816}"/>
              </a:ext>
            </a:extLst>
          </p:cNvPr>
          <p:cNvSpPr>
            <a:spLocks noGrp="1"/>
          </p:cNvSpPr>
          <p:nvPr>
            <p:ph type="dt" sz="half" idx="10"/>
          </p:nvPr>
        </p:nvSpPr>
        <p:spPr/>
        <p:txBody>
          <a:bodyPr/>
          <a:lstStyle>
            <a:lvl1pPr>
              <a:defRPr/>
            </a:lvl1pPr>
          </a:lstStyle>
          <a:p>
            <a:pPr>
              <a:defRPr/>
            </a:pPr>
            <a:fld id="{C13504D5-5054-435A-A211-32CD5B3D5E5D}" type="datetimeFigureOut">
              <a:rPr lang="en-US" altLang="en-US"/>
              <a:pPr>
                <a:defRPr/>
              </a:pPr>
              <a:t>11/13/19</a:t>
            </a:fld>
            <a:endParaRPr lang="en-US" altLang="en-US"/>
          </a:p>
        </p:txBody>
      </p:sp>
      <p:sp>
        <p:nvSpPr>
          <p:cNvPr id="5" name="Footer Placeholder 4">
            <a:extLst>
              <a:ext uri="{FF2B5EF4-FFF2-40B4-BE49-F238E27FC236}">
                <a16:creationId xmlns:a16="http://schemas.microsoft.com/office/drawing/2014/main" id="{8F46BB5E-D1F8-4EB1-8653-82A34B1633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358BA6-8061-4ABF-BC57-3FC4EFD67429}"/>
              </a:ext>
            </a:extLst>
          </p:cNvPr>
          <p:cNvSpPr>
            <a:spLocks noGrp="1"/>
          </p:cNvSpPr>
          <p:nvPr>
            <p:ph type="sldNum" sz="quarter" idx="12"/>
          </p:nvPr>
        </p:nvSpPr>
        <p:spPr/>
        <p:txBody>
          <a:bodyPr/>
          <a:lstStyle>
            <a:lvl1pPr>
              <a:defRPr/>
            </a:lvl1pPr>
          </a:lstStyle>
          <a:p>
            <a:pPr>
              <a:defRPr/>
            </a:pPr>
            <a:fld id="{41B4F650-B2BA-48EC-B475-ACB76B60B961}" type="slidenum">
              <a:rPr lang="en-US" altLang="en-US"/>
              <a:pPr>
                <a:defRPr/>
              </a:pPr>
              <a:t>‹#›</a:t>
            </a:fld>
            <a:endParaRPr lang="en-US" altLang="en-US"/>
          </a:p>
        </p:txBody>
      </p:sp>
    </p:spTree>
    <p:extLst>
      <p:ext uri="{BB962C8B-B14F-4D97-AF65-F5344CB8AC3E}">
        <p14:creationId xmlns:p14="http://schemas.microsoft.com/office/powerpoint/2010/main" val="222100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FF34-4300-4A97-A66B-5A98290DF4F4}"/>
              </a:ext>
            </a:extLst>
          </p:cNvPr>
          <p:cNvSpPr>
            <a:spLocks noGrp="1"/>
          </p:cNvSpPr>
          <p:nvPr>
            <p:ph type="dt" sz="half" idx="10"/>
          </p:nvPr>
        </p:nvSpPr>
        <p:spPr/>
        <p:txBody>
          <a:bodyPr/>
          <a:lstStyle>
            <a:lvl1pPr>
              <a:defRPr/>
            </a:lvl1pPr>
          </a:lstStyle>
          <a:p>
            <a:pPr>
              <a:defRPr/>
            </a:pPr>
            <a:fld id="{7F937BEB-3793-43E6-BB96-D0FCC118C386}" type="datetimeFigureOut">
              <a:rPr lang="en-US" altLang="en-US"/>
              <a:pPr>
                <a:defRPr/>
              </a:pPr>
              <a:t>11/13/19</a:t>
            </a:fld>
            <a:endParaRPr lang="en-US" altLang="en-US"/>
          </a:p>
        </p:txBody>
      </p:sp>
      <p:sp>
        <p:nvSpPr>
          <p:cNvPr id="5" name="Footer Placeholder 4">
            <a:extLst>
              <a:ext uri="{FF2B5EF4-FFF2-40B4-BE49-F238E27FC236}">
                <a16:creationId xmlns:a16="http://schemas.microsoft.com/office/drawing/2014/main" id="{5047E483-C158-4B52-B6DD-FA99660B87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F78FA5-D978-46F6-96B6-D823C63FA626}"/>
              </a:ext>
            </a:extLst>
          </p:cNvPr>
          <p:cNvSpPr>
            <a:spLocks noGrp="1"/>
          </p:cNvSpPr>
          <p:nvPr>
            <p:ph type="sldNum" sz="quarter" idx="12"/>
          </p:nvPr>
        </p:nvSpPr>
        <p:spPr/>
        <p:txBody>
          <a:bodyPr/>
          <a:lstStyle>
            <a:lvl1pPr>
              <a:defRPr/>
            </a:lvl1pPr>
          </a:lstStyle>
          <a:p>
            <a:pPr>
              <a:defRPr/>
            </a:pPr>
            <a:fld id="{B75A0353-0CCE-441F-A7C0-9E244E7A0DE8}" type="slidenum">
              <a:rPr lang="en-US" altLang="en-US"/>
              <a:pPr>
                <a:defRPr/>
              </a:pPr>
              <a:t>‹#›</a:t>
            </a:fld>
            <a:endParaRPr lang="en-US" altLang="en-US"/>
          </a:p>
        </p:txBody>
      </p:sp>
    </p:spTree>
    <p:extLst>
      <p:ext uri="{BB962C8B-B14F-4D97-AF65-F5344CB8AC3E}">
        <p14:creationId xmlns:p14="http://schemas.microsoft.com/office/powerpoint/2010/main" val="311162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E5A78-3DDB-4BBA-AD10-3AAF3B1D613F}"/>
              </a:ext>
            </a:extLst>
          </p:cNvPr>
          <p:cNvSpPr>
            <a:spLocks noGrp="1"/>
          </p:cNvSpPr>
          <p:nvPr>
            <p:ph type="dt" sz="half" idx="10"/>
          </p:nvPr>
        </p:nvSpPr>
        <p:spPr/>
        <p:txBody>
          <a:bodyPr/>
          <a:lstStyle>
            <a:lvl1pPr>
              <a:defRPr/>
            </a:lvl1pPr>
          </a:lstStyle>
          <a:p>
            <a:pPr>
              <a:defRPr/>
            </a:pPr>
            <a:fld id="{C209BF4B-9E97-4408-9E11-C7B468A16FEC}" type="datetimeFigureOut">
              <a:rPr lang="en-US" altLang="en-US"/>
              <a:pPr>
                <a:defRPr/>
              </a:pPr>
              <a:t>11/13/19</a:t>
            </a:fld>
            <a:endParaRPr lang="en-US" altLang="en-US"/>
          </a:p>
        </p:txBody>
      </p:sp>
      <p:sp>
        <p:nvSpPr>
          <p:cNvPr id="5" name="Footer Placeholder 4">
            <a:extLst>
              <a:ext uri="{FF2B5EF4-FFF2-40B4-BE49-F238E27FC236}">
                <a16:creationId xmlns:a16="http://schemas.microsoft.com/office/drawing/2014/main" id="{0C288F81-C685-4CCF-B435-91EE6C1641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B2830E-4619-4A14-9F11-549010C4CA8F}"/>
              </a:ext>
            </a:extLst>
          </p:cNvPr>
          <p:cNvSpPr>
            <a:spLocks noGrp="1"/>
          </p:cNvSpPr>
          <p:nvPr>
            <p:ph type="sldNum" sz="quarter" idx="12"/>
          </p:nvPr>
        </p:nvSpPr>
        <p:spPr/>
        <p:txBody>
          <a:bodyPr/>
          <a:lstStyle>
            <a:lvl1pPr>
              <a:defRPr/>
            </a:lvl1pPr>
          </a:lstStyle>
          <a:p>
            <a:pPr>
              <a:defRPr/>
            </a:pPr>
            <a:fld id="{E03D0414-6EE9-4F62-AA21-B423E6F763B1}" type="slidenum">
              <a:rPr lang="en-US" altLang="en-US"/>
              <a:pPr>
                <a:defRPr/>
              </a:pPr>
              <a:t>‹#›</a:t>
            </a:fld>
            <a:endParaRPr lang="en-US" altLang="en-US"/>
          </a:p>
        </p:txBody>
      </p:sp>
    </p:spTree>
    <p:extLst>
      <p:ext uri="{BB962C8B-B14F-4D97-AF65-F5344CB8AC3E}">
        <p14:creationId xmlns:p14="http://schemas.microsoft.com/office/powerpoint/2010/main" val="2130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A7C6D-CBBF-4323-9839-58BC457D6681}"/>
              </a:ext>
            </a:extLst>
          </p:cNvPr>
          <p:cNvSpPr>
            <a:spLocks noGrp="1"/>
          </p:cNvSpPr>
          <p:nvPr>
            <p:ph type="dt" sz="half" idx="10"/>
          </p:nvPr>
        </p:nvSpPr>
        <p:spPr/>
        <p:txBody>
          <a:bodyPr/>
          <a:lstStyle>
            <a:lvl1pPr>
              <a:defRPr/>
            </a:lvl1pPr>
          </a:lstStyle>
          <a:p>
            <a:pPr>
              <a:defRPr/>
            </a:pPr>
            <a:fld id="{5480A1B3-B5EB-4EFE-A9A1-1EC9C37A7AA1}" type="datetimeFigureOut">
              <a:rPr lang="en-US" altLang="en-US"/>
              <a:pPr>
                <a:defRPr/>
              </a:pPr>
              <a:t>11/13/19</a:t>
            </a:fld>
            <a:endParaRPr lang="en-US" altLang="en-US"/>
          </a:p>
        </p:txBody>
      </p:sp>
      <p:sp>
        <p:nvSpPr>
          <p:cNvPr id="5" name="Footer Placeholder 4">
            <a:extLst>
              <a:ext uri="{FF2B5EF4-FFF2-40B4-BE49-F238E27FC236}">
                <a16:creationId xmlns:a16="http://schemas.microsoft.com/office/drawing/2014/main" id="{F1548139-B5C4-47F2-894F-1FABCC2AFB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A1372-F2B8-47FC-B034-12D281791F8A}"/>
              </a:ext>
            </a:extLst>
          </p:cNvPr>
          <p:cNvSpPr>
            <a:spLocks noGrp="1"/>
          </p:cNvSpPr>
          <p:nvPr>
            <p:ph type="sldNum" sz="quarter" idx="12"/>
          </p:nvPr>
        </p:nvSpPr>
        <p:spPr/>
        <p:txBody>
          <a:bodyPr/>
          <a:lstStyle>
            <a:lvl1pPr>
              <a:defRPr/>
            </a:lvl1pPr>
          </a:lstStyle>
          <a:p>
            <a:pPr>
              <a:defRPr/>
            </a:pPr>
            <a:fld id="{A5E3C966-C393-4FB6-8B81-744FE7AD1F29}" type="slidenum">
              <a:rPr lang="en-US" altLang="en-US"/>
              <a:pPr>
                <a:defRPr/>
              </a:pPr>
              <a:t>‹#›</a:t>
            </a:fld>
            <a:endParaRPr lang="en-US" altLang="en-US"/>
          </a:p>
        </p:txBody>
      </p:sp>
    </p:spTree>
    <p:extLst>
      <p:ext uri="{BB962C8B-B14F-4D97-AF65-F5344CB8AC3E}">
        <p14:creationId xmlns:p14="http://schemas.microsoft.com/office/powerpoint/2010/main" val="39870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C110B-DD2E-4C9C-B63D-9C2743BCF713}"/>
              </a:ext>
            </a:extLst>
          </p:cNvPr>
          <p:cNvSpPr>
            <a:spLocks noGrp="1"/>
          </p:cNvSpPr>
          <p:nvPr>
            <p:ph type="dt" sz="half" idx="10"/>
          </p:nvPr>
        </p:nvSpPr>
        <p:spPr/>
        <p:txBody>
          <a:bodyPr/>
          <a:lstStyle>
            <a:lvl1pPr>
              <a:defRPr/>
            </a:lvl1pPr>
          </a:lstStyle>
          <a:p>
            <a:pPr>
              <a:defRPr/>
            </a:pPr>
            <a:fld id="{F4771B45-374B-4E7C-B936-92FA5156DC17}" type="datetimeFigureOut">
              <a:rPr lang="en-US" altLang="en-US"/>
              <a:pPr>
                <a:defRPr/>
              </a:pPr>
              <a:t>11/13/19</a:t>
            </a:fld>
            <a:endParaRPr lang="en-US" altLang="en-US"/>
          </a:p>
        </p:txBody>
      </p:sp>
      <p:sp>
        <p:nvSpPr>
          <p:cNvPr id="5" name="Footer Placeholder 4">
            <a:extLst>
              <a:ext uri="{FF2B5EF4-FFF2-40B4-BE49-F238E27FC236}">
                <a16:creationId xmlns:a16="http://schemas.microsoft.com/office/drawing/2014/main" id="{BD07AD27-F437-4B2D-ABD6-830E1F89F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5526FE-5930-4227-9741-A2667DAFE6C1}"/>
              </a:ext>
            </a:extLst>
          </p:cNvPr>
          <p:cNvSpPr>
            <a:spLocks noGrp="1"/>
          </p:cNvSpPr>
          <p:nvPr>
            <p:ph type="sldNum" sz="quarter" idx="12"/>
          </p:nvPr>
        </p:nvSpPr>
        <p:spPr/>
        <p:txBody>
          <a:bodyPr/>
          <a:lstStyle>
            <a:lvl1pPr>
              <a:defRPr/>
            </a:lvl1pPr>
          </a:lstStyle>
          <a:p>
            <a:pPr>
              <a:defRPr/>
            </a:pPr>
            <a:fld id="{3DFE95AE-171A-453F-9A65-31BCA20B13C5}" type="slidenum">
              <a:rPr lang="en-US" altLang="en-US"/>
              <a:pPr>
                <a:defRPr/>
              </a:pPr>
              <a:t>‹#›</a:t>
            </a:fld>
            <a:endParaRPr lang="en-US" altLang="en-US"/>
          </a:p>
        </p:txBody>
      </p:sp>
    </p:spTree>
    <p:extLst>
      <p:ext uri="{BB962C8B-B14F-4D97-AF65-F5344CB8AC3E}">
        <p14:creationId xmlns:p14="http://schemas.microsoft.com/office/powerpoint/2010/main" val="136967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829377-EF70-4249-8F76-35F586EDCC15}"/>
              </a:ext>
            </a:extLst>
          </p:cNvPr>
          <p:cNvSpPr>
            <a:spLocks noGrp="1"/>
          </p:cNvSpPr>
          <p:nvPr>
            <p:ph type="dt" sz="half" idx="10"/>
          </p:nvPr>
        </p:nvSpPr>
        <p:spPr/>
        <p:txBody>
          <a:bodyPr/>
          <a:lstStyle>
            <a:lvl1pPr>
              <a:defRPr/>
            </a:lvl1pPr>
          </a:lstStyle>
          <a:p>
            <a:pPr>
              <a:defRPr/>
            </a:pPr>
            <a:fld id="{2F16B9A3-1802-4C8B-BAC6-3411A542377A}" type="datetimeFigureOut">
              <a:rPr lang="en-US" altLang="en-US"/>
              <a:pPr>
                <a:defRPr/>
              </a:pPr>
              <a:t>11/13/19</a:t>
            </a:fld>
            <a:endParaRPr lang="en-US" altLang="en-US"/>
          </a:p>
        </p:txBody>
      </p:sp>
      <p:sp>
        <p:nvSpPr>
          <p:cNvPr id="6" name="Footer Placeholder 4">
            <a:extLst>
              <a:ext uri="{FF2B5EF4-FFF2-40B4-BE49-F238E27FC236}">
                <a16:creationId xmlns:a16="http://schemas.microsoft.com/office/drawing/2014/main" id="{86939EFF-AD78-44B0-A35B-480E720BA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C93D91-5D54-471C-B67F-28BBFECD5250}"/>
              </a:ext>
            </a:extLst>
          </p:cNvPr>
          <p:cNvSpPr>
            <a:spLocks noGrp="1"/>
          </p:cNvSpPr>
          <p:nvPr>
            <p:ph type="sldNum" sz="quarter" idx="12"/>
          </p:nvPr>
        </p:nvSpPr>
        <p:spPr/>
        <p:txBody>
          <a:bodyPr/>
          <a:lstStyle>
            <a:lvl1pPr>
              <a:defRPr/>
            </a:lvl1pPr>
          </a:lstStyle>
          <a:p>
            <a:pPr>
              <a:defRPr/>
            </a:pPr>
            <a:fld id="{9EF8261B-1930-42CF-A1BD-8291610822BE}" type="slidenum">
              <a:rPr lang="en-US" altLang="en-US"/>
              <a:pPr>
                <a:defRPr/>
              </a:pPr>
              <a:t>‹#›</a:t>
            </a:fld>
            <a:endParaRPr lang="en-US" altLang="en-US"/>
          </a:p>
        </p:txBody>
      </p:sp>
    </p:spTree>
    <p:extLst>
      <p:ext uri="{BB962C8B-B14F-4D97-AF65-F5344CB8AC3E}">
        <p14:creationId xmlns:p14="http://schemas.microsoft.com/office/powerpoint/2010/main" val="180965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2211FA-53D8-4753-9CA0-A719549345D1}"/>
              </a:ext>
            </a:extLst>
          </p:cNvPr>
          <p:cNvSpPr>
            <a:spLocks noGrp="1"/>
          </p:cNvSpPr>
          <p:nvPr>
            <p:ph type="dt" sz="half" idx="10"/>
          </p:nvPr>
        </p:nvSpPr>
        <p:spPr/>
        <p:txBody>
          <a:bodyPr/>
          <a:lstStyle>
            <a:lvl1pPr>
              <a:defRPr/>
            </a:lvl1pPr>
          </a:lstStyle>
          <a:p>
            <a:pPr>
              <a:defRPr/>
            </a:pPr>
            <a:fld id="{2C694061-C2BC-4AC5-AA68-91FF970BD6ED}" type="datetimeFigureOut">
              <a:rPr lang="en-US" altLang="en-US"/>
              <a:pPr>
                <a:defRPr/>
              </a:pPr>
              <a:t>11/13/19</a:t>
            </a:fld>
            <a:endParaRPr lang="en-US" altLang="en-US"/>
          </a:p>
        </p:txBody>
      </p:sp>
      <p:sp>
        <p:nvSpPr>
          <p:cNvPr id="8" name="Footer Placeholder 4">
            <a:extLst>
              <a:ext uri="{FF2B5EF4-FFF2-40B4-BE49-F238E27FC236}">
                <a16:creationId xmlns:a16="http://schemas.microsoft.com/office/drawing/2014/main" id="{BDAC4C7C-55F4-43BD-B5AD-2A1FAD16A6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588CB8-66C9-4FE7-93A8-D2048D057614}"/>
              </a:ext>
            </a:extLst>
          </p:cNvPr>
          <p:cNvSpPr>
            <a:spLocks noGrp="1"/>
          </p:cNvSpPr>
          <p:nvPr>
            <p:ph type="sldNum" sz="quarter" idx="12"/>
          </p:nvPr>
        </p:nvSpPr>
        <p:spPr/>
        <p:txBody>
          <a:bodyPr/>
          <a:lstStyle>
            <a:lvl1pPr>
              <a:defRPr/>
            </a:lvl1pPr>
          </a:lstStyle>
          <a:p>
            <a:pPr>
              <a:defRPr/>
            </a:pPr>
            <a:fld id="{27AB6CD8-FB1A-45D0-9793-0AF4F90E61E2}" type="slidenum">
              <a:rPr lang="en-US" altLang="en-US"/>
              <a:pPr>
                <a:defRPr/>
              </a:pPr>
              <a:t>‹#›</a:t>
            </a:fld>
            <a:endParaRPr lang="en-US" altLang="en-US"/>
          </a:p>
        </p:txBody>
      </p:sp>
    </p:spTree>
    <p:extLst>
      <p:ext uri="{BB962C8B-B14F-4D97-AF65-F5344CB8AC3E}">
        <p14:creationId xmlns:p14="http://schemas.microsoft.com/office/powerpoint/2010/main" val="8518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BFB474-8A2F-4023-B92D-9F7A516F19D7}"/>
              </a:ext>
            </a:extLst>
          </p:cNvPr>
          <p:cNvSpPr>
            <a:spLocks noGrp="1"/>
          </p:cNvSpPr>
          <p:nvPr>
            <p:ph type="dt" sz="half" idx="10"/>
          </p:nvPr>
        </p:nvSpPr>
        <p:spPr/>
        <p:txBody>
          <a:bodyPr/>
          <a:lstStyle>
            <a:lvl1pPr>
              <a:defRPr/>
            </a:lvl1pPr>
          </a:lstStyle>
          <a:p>
            <a:pPr>
              <a:defRPr/>
            </a:pPr>
            <a:fld id="{E4E0140B-9DD2-4419-9BF7-D27D53144A62}" type="datetimeFigureOut">
              <a:rPr lang="en-US" altLang="en-US"/>
              <a:pPr>
                <a:defRPr/>
              </a:pPr>
              <a:t>11/13/19</a:t>
            </a:fld>
            <a:endParaRPr lang="en-US" altLang="en-US"/>
          </a:p>
        </p:txBody>
      </p:sp>
      <p:sp>
        <p:nvSpPr>
          <p:cNvPr id="4" name="Footer Placeholder 4">
            <a:extLst>
              <a:ext uri="{FF2B5EF4-FFF2-40B4-BE49-F238E27FC236}">
                <a16:creationId xmlns:a16="http://schemas.microsoft.com/office/drawing/2014/main" id="{0DB87FAB-BC2C-4EEE-A12C-3D2AE8764D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24F4C0-F271-4B46-8925-7170984291CF}"/>
              </a:ext>
            </a:extLst>
          </p:cNvPr>
          <p:cNvSpPr>
            <a:spLocks noGrp="1"/>
          </p:cNvSpPr>
          <p:nvPr>
            <p:ph type="sldNum" sz="quarter" idx="12"/>
          </p:nvPr>
        </p:nvSpPr>
        <p:spPr/>
        <p:txBody>
          <a:bodyPr/>
          <a:lstStyle>
            <a:lvl1pPr>
              <a:defRPr/>
            </a:lvl1pPr>
          </a:lstStyle>
          <a:p>
            <a:pPr>
              <a:defRPr/>
            </a:pPr>
            <a:fld id="{11F50669-8593-467E-B722-38AFBB8524B2}" type="slidenum">
              <a:rPr lang="en-US" altLang="en-US"/>
              <a:pPr>
                <a:defRPr/>
              </a:pPr>
              <a:t>‹#›</a:t>
            </a:fld>
            <a:endParaRPr lang="en-US" altLang="en-US"/>
          </a:p>
        </p:txBody>
      </p:sp>
    </p:spTree>
    <p:extLst>
      <p:ext uri="{BB962C8B-B14F-4D97-AF65-F5344CB8AC3E}">
        <p14:creationId xmlns:p14="http://schemas.microsoft.com/office/powerpoint/2010/main" val="3720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93D189-F66D-4950-A895-185334F8BEDD}"/>
              </a:ext>
            </a:extLst>
          </p:cNvPr>
          <p:cNvSpPr>
            <a:spLocks noGrp="1"/>
          </p:cNvSpPr>
          <p:nvPr>
            <p:ph type="dt" sz="half" idx="10"/>
          </p:nvPr>
        </p:nvSpPr>
        <p:spPr/>
        <p:txBody>
          <a:bodyPr/>
          <a:lstStyle>
            <a:lvl1pPr>
              <a:defRPr/>
            </a:lvl1pPr>
          </a:lstStyle>
          <a:p>
            <a:pPr>
              <a:defRPr/>
            </a:pPr>
            <a:fld id="{9C1E1116-D968-4423-940B-16E3CAC5A774}" type="datetimeFigureOut">
              <a:rPr lang="en-US" altLang="en-US"/>
              <a:pPr>
                <a:defRPr/>
              </a:pPr>
              <a:t>11/13/19</a:t>
            </a:fld>
            <a:endParaRPr lang="en-US" altLang="en-US"/>
          </a:p>
        </p:txBody>
      </p:sp>
      <p:sp>
        <p:nvSpPr>
          <p:cNvPr id="3" name="Footer Placeholder 4">
            <a:extLst>
              <a:ext uri="{FF2B5EF4-FFF2-40B4-BE49-F238E27FC236}">
                <a16:creationId xmlns:a16="http://schemas.microsoft.com/office/drawing/2014/main" id="{1824DE60-65A3-42ED-AF2A-1DE5E34945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CAFE95-8D5D-40A1-9119-52F27AC9A496}"/>
              </a:ext>
            </a:extLst>
          </p:cNvPr>
          <p:cNvSpPr>
            <a:spLocks noGrp="1"/>
          </p:cNvSpPr>
          <p:nvPr>
            <p:ph type="sldNum" sz="quarter" idx="12"/>
          </p:nvPr>
        </p:nvSpPr>
        <p:spPr/>
        <p:txBody>
          <a:bodyPr/>
          <a:lstStyle>
            <a:lvl1pPr>
              <a:defRPr/>
            </a:lvl1pPr>
          </a:lstStyle>
          <a:p>
            <a:pPr>
              <a:defRPr/>
            </a:pPr>
            <a:fld id="{717C4A43-0D9C-4EA2-BFE0-32EE84EA6218}" type="slidenum">
              <a:rPr lang="en-US" altLang="en-US"/>
              <a:pPr>
                <a:defRPr/>
              </a:pPr>
              <a:t>‹#›</a:t>
            </a:fld>
            <a:endParaRPr lang="en-US" altLang="en-US"/>
          </a:p>
        </p:txBody>
      </p:sp>
    </p:spTree>
    <p:extLst>
      <p:ext uri="{BB962C8B-B14F-4D97-AF65-F5344CB8AC3E}">
        <p14:creationId xmlns:p14="http://schemas.microsoft.com/office/powerpoint/2010/main" val="3854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F52DE7-5B78-4CE1-A79D-A4F17BB466F7}"/>
              </a:ext>
            </a:extLst>
          </p:cNvPr>
          <p:cNvSpPr>
            <a:spLocks noGrp="1"/>
          </p:cNvSpPr>
          <p:nvPr>
            <p:ph type="dt" sz="half" idx="10"/>
          </p:nvPr>
        </p:nvSpPr>
        <p:spPr/>
        <p:txBody>
          <a:bodyPr/>
          <a:lstStyle>
            <a:lvl1pPr>
              <a:defRPr/>
            </a:lvl1pPr>
          </a:lstStyle>
          <a:p>
            <a:pPr>
              <a:defRPr/>
            </a:pPr>
            <a:fld id="{4EC9AEBA-562D-48D4-A2A9-2102C7685962}" type="datetimeFigureOut">
              <a:rPr lang="en-US" altLang="en-US"/>
              <a:pPr>
                <a:defRPr/>
              </a:pPr>
              <a:t>11/13/19</a:t>
            </a:fld>
            <a:endParaRPr lang="en-US" altLang="en-US"/>
          </a:p>
        </p:txBody>
      </p:sp>
      <p:sp>
        <p:nvSpPr>
          <p:cNvPr id="6" name="Footer Placeholder 4">
            <a:extLst>
              <a:ext uri="{FF2B5EF4-FFF2-40B4-BE49-F238E27FC236}">
                <a16:creationId xmlns:a16="http://schemas.microsoft.com/office/drawing/2014/main" id="{65BFD1CC-643F-4EA6-B348-C113353023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98ACFE-1129-4639-870C-486A9AC5A6EA}"/>
              </a:ext>
            </a:extLst>
          </p:cNvPr>
          <p:cNvSpPr>
            <a:spLocks noGrp="1"/>
          </p:cNvSpPr>
          <p:nvPr>
            <p:ph type="sldNum" sz="quarter" idx="12"/>
          </p:nvPr>
        </p:nvSpPr>
        <p:spPr/>
        <p:txBody>
          <a:bodyPr/>
          <a:lstStyle>
            <a:lvl1pPr>
              <a:defRPr/>
            </a:lvl1pPr>
          </a:lstStyle>
          <a:p>
            <a:pPr>
              <a:defRPr/>
            </a:pPr>
            <a:fld id="{C740481C-81C0-4A20-84F1-2120ADB1BB84}" type="slidenum">
              <a:rPr lang="en-US" altLang="en-US"/>
              <a:pPr>
                <a:defRPr/>
              </a:pPr>
              <a:t>‹#›</a:t>
            </a:fld>
            <a:endParaRPr lang="en-US" altLang="en-US"/>
          </a:p>
        </p:txBody>
      </p:sp>
    </p:spTree>
    <p:extLst>
      <p:ext uri="{BB962C8B-B14F-4D97-AF65-F5344CB8AC3E}">
        <p14:creationId xmlns:p14="http://schemas.microsoft.com/office/powerpoint/2010/main" val="6274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01D9B9-526D-411F-96A4-8BB32B0CA69D}"/>
              </a:ext>
            </a:extLst>
          </p:cNvPr>
          <p:cNvSpPr>
            <a:spLocks noGrp="1"/>
          </p:cNvSpPr>
          <p:nvPr>
            <p:ph type="dt" sz="half" idx="10"/>
          </p:nvPr>
        </p:nvSpPr>
        <p:spPr/>
        <p:txBody>
          <a:bodyPr/>
          <a:lstStyle>
            <a:lvl1pPr>
              <a:defRPr/>
            </a:lvl1pPr>
          </a:lstStyle>
          <a:p>
            <a:pPr>
              <a:defRPr/>
            </a:pPr>
            <a:fld id="{81AE4038-7BCD-488E-BEE3-40BF2B2189AE}" type="datetimeFigureOut">
              <a:rPr lang="en-US" altLang="en-US"/>
              <a:pPr>
                <a:defRPr/>
              </a:pPr>
              <a:t>11/13/19</a:t>
            </a:fld>
            <a:endParaRPr lang="en-US" altLang="en-US"/>
          </a:p>
        </p:txBody>
      </p:sp>
      <p:sp>
        <p:nvSpPr>
          <p:cNvPr id="6" name="Footer Placeholder 4">
            <a:extLst>
              <a:ext uri="{FF2B5EF4-FFF2-40B4-BE49-F238E27FC236}">
                <a16:creationId xmlns:a16="http://schemas.microsoft.com/office/drawing/2014/main" id="{DB3F24A2-B383-42A2-B93D-3C6178D90B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F1B2C6-230E-4670-9FD1-534E1CCE2007}"/>
              </a:ext>
            </a:extLst>
          </p:cNvPr>
          <p:cNvSpPr>
            <a:spLocks noGrp="1"/>
          </p:cNvSpPr>
          <p:nvPr>
            <p:ph type="sldNum" sz="quarter" idx="12"/>
          </p:nvPr>
        </p:nvSpPr>
        <p:spPr/>
        <p:txBody>
          <a:bodyPr/>
          <a:lstStyle>
            <a:lvl1pPr>
              <a:defRPr/>
            </a:lvl1pPr>
          </a:lstStyle>
          <a:p>
            <a:pPr>
              <a:defRPr/>
            </a:pPr>
            <a:fld id="{986C9F5D-27B3-40E8-A66C-354AA23D2F7F}" type="slidenum">
              <a:rPr lang="en-US" altLang="en-US"/>
              <a:pPr>
                <a:defRPr/>
              </a:pPr>
              <a:t>‹#›</a:t>
            </a:fld>
            <a:endParaRPr lang="en-US" altLang="en-US"/>
          </a:p>
        </p:txBody>
      </p:sp>
    </p:spTree>
    <p:extLst>
      <p:ext uri="{BB962C8B-B14F-4D97-AF65-F5344CB8AC3E}">
        <p14:creationId xmlns:p14="http://schemas.microsoft.com/office/powerpoint/2010/main" val="2968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E618B5-F462-420B-A633-0897308108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F4E343-45D3-4902-802F-1B21B589E1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A809AD-38E2-5342-AB79-0B062BB33E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F70F369-C911-4CFF-9130-84EABB09D334}" type="datetimeFigureOut">
              <a:rPr lang="en-US" altLang="en-US"/>
              <a:pPr>
                <a:defRPr/>
              </a:pPr>
              <a:t>11/13/19</a:t>
            </a:fld>
            <a:endParaRPr lang="en-US" altLang="en-US"/>
          </a:p>
        </p:txBody>
      </p:sp>
      <p:sp>
        <p:nvSpPr>
          <p:cNvPr id="5" name="Footer Placeholder 4">
            <a:extLst>
              <a:ext uri="{FF2B5EF4-FFF2-40B4-BE49-F238E27FC236}">
                <a16:creationId xmlns:a16="http://schemas.microsoft.com/office/drawing/2014/main" id="{C579167A-C6C4-9148-8C85-A40DC8FB54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695FACB-30E1-774C-9284-202A4CC2BE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A3860FF-4679-46A8-A755-F2C5FE14F2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426ED0D5-7FC6-4CA1-BC65-B2248FD0DB54}"/>
              </a:ext>
            </a:extLst>
          </p:cNvPr>
          <p:cNvSpPr>
            <a:spLocks noGrp="1"/>
          </p:cNvSpPr>
          <p:nvPr>
            <p:ph type="title"/>
          </p:nvPr>
        </p:nvSpPr>
        <p:spPr/>
        <p:txBody>
          <a:bodyPr/>
          <a:lstStyle/>
          <a:p>
            <a:r>
              <a:rPr lang="en-US" altLang="en-US" dirty="0">
                <a:ea typeface="MS PGothic"/>
              </a:rPr>
              <a:t>Lecture 28</a:t>
            </a:r>
            <a:br>
              <a:rPr lang="en-US" altLang="en-US" dirty="0"/>
            </a:br>
            <a:r>
              <a:rPr lang="en-US" altLang="en-US" dirty="0">
                <a:ea typeface="MS PGothic"/>
              </a:rPr>
              <a:t>November 13</a:t>
            </a:r>
            <a:r>
              <a:rPr lang="en-US" altLang="en-US" baseline="30000" dirty="0">
                <a:ea typeface="MS PGothic"/>
              </a:rPr>
              <a:t>th</a:t>
            </a:r>
            <a:r>
              <a:rPr lang="en-US" altLang="en-US" dirty="0">
                <a:ea typeface="MS PGothic"/>
              </a:rPr>
              <a:t> , 2019</a:t>
            </a:r>
          </a:p>
        </p:txBody>
      </p:sp>
      <p:sp>
        <p:nvSpPr>
          <p:cNvPr id="15362" name="Content Placeholder 2">
            <a:extLst>
              <a:ext uri="{FF2B5EF4-FFF2-40B4-BE49-F238E27FC236}">
                <a16:creationId xmlns:a16="http://schemas.microsoft.com/office/drawing/2014/main" id="{0B3BB630-F523-3E4C-9710-40C1DE4FC780}"/>
              </a:ext>
            </a:extLst>
          </p:cNvPr>
          <p:cNvSpPr>
            <a:spLocks noGrp="1"/>
          </p:cNvSpPr>
          <p:nvPr>
            <p:ph idx="1"/>
          </p:nvPr>
        </p:nvSpPr>
        <p:spPr>
          <a:xfrm>
            <a:off x="152400" y="1423214"/>
            <a:ext cx="8686800" cy="5434786"/>
          </a:xfrm>
        </p:spPr>
        <p:txBody>
          <a:bodyPr/>
          <a:lstStyle/>
          <a:p>
            <a:pPr>
              <a:defRPr/>
            </a:pPr>
            <a:r>
              <a:rPr lang="en-US" dirty="0">
                <a:ea typeface="MS PGothic" charset="0"/>
              </a:rPr>
              <a:t>Tomorrow in lab—</a:t>
            </a:r>
          </a:p>
          <a:p>
            <a:pPr lvl="1">
              <a:defRPr/>
            </a:pPr>
            <a:r>
              <a:rPr lang="en-US" dirty="0">
                <a:ea typeface="MS PGothic" charset="0"/>
              </a:rPr>
              <a:t>Finish Bacterial Transformation</a:t>
            </a:r>
          </a:p>
          <a:p>
            <a:pPr lvl="1">
              <a:defRPr/>
            </a:pPr>
            <a:r>
              <a:rPr lang="en-US" dirty="0">
                <a:ea typeface="MS PGothic" charset="0"/>
              </a:rPr>
              <a:t>Discuss gene expression regulation</a:t>
            </a:r>
          </a:p>
          <a:p>
            <a:pPr lvl="1">
              <a:defRPr/>
            </a:pPr>
            <a:endParaRPr lang="en-US" dirty="0">
              <a:ea typeface="MS PGothic" charset="0"/>
            </a:endParaRPr>
          </a:p>
          <a:p>
            <a:pPr lvl="1">
              <a:defRPr/>
            </a:pPr>
            <a:r>
              <a:rPr lang="en-US" dirty="0">
                <a:ea typeface="MS PGothic" charset="0"/>
              </a:rPr>
              <a:t>Analyze F1 flies and discuss 3-point mapping</a:t>
            </a:r>
          </a:p>
          <a:p>
            <a:pPr lvl="1">
              <a:defRPr/>
            </a:pPr>
            <a:endParaRPr lang="en-US" dirty="0">
              <a:ea typeface="MS PGothic" charset="0"/>
            </a:endParaRPr>
          </a:p>
          <a:p>
            <a:pPr>
              <a:defRPr/>
            </a:pPr>
            <a:endParaRPr lang="en-US" dirty="0">
              <a:ea typeface="MS PGothic" charset="0"/>
            </a:endParaRPr>
          </a:p>
          <a:p>
            <a:pPr>
              <a:defRPr/>
            </a:pPr>
            <a:endParaRPr lang="en-US" dirty="0">
              <a:ea typeface="MS P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8A16C4BD-9769-C641-BDB4-3CBB51AB6809}"/>
              </a:ext>
            </a:extLst>
          </p:cNvPr>
          <p:cNvSpPr>
            <a:spLocks noGrp="1"/>
          </p:cNvSpPr>
          <p:nvPr>
            <p:ph type="title"/>
          </p:nvPr>
        </p:nvSpPr>
        <p:spPr/>
        <p:txBody>
          <a:bodyPr/>
          <a:lstStyle/>
          <a:p>
            <a:r>
              <a:rPr lang="en-US" altLang="en-US" sz="3000"/>
              <a:t>Protein---a more likely candidate at first….</a:t>
            </a:r>
          </a:p>
        </p:txBody>
      </p:sp>
      <p:sp>
        <p:nvSpPr>
          <p:cNvPr id="39938" name="Rectangle 3">
            <a:extLst>
              <a:ext uri="{FF2B5EF4-FFF2-40B4-BE49-F238E27FC236}">
                <a16:creationId xmlns:a16="http://schemas.microsoft.com/office/drawing/2014/main" id="{7273C43F-6761-3247-8F3B-8047229AFDEB}"/>
              </a:ext>
            </a:extLst>
          </p:cNvPr>
          <p:cNvSpPr>
            <a:spLocks noGrp="1"/>
          </p:cNvSpPr>
          <p:nvPr>
            <p:ph type="body" idx="1"/>
          </p:nvPr>
        </p:nvSpPr>
        <p:spPr/>
        <p:txBody>
          <a:bodyPr/>
          <a:lstStyle/>
          <a:p>
            <a:r>
              <a:rPr lang="en-US" altLang="en-US" sz="2700"/>
              <a:t>A component of chromosomes</a:t>
            </a:r>
          </a:p>
          <a:p>
            <a:r>
              <a:rPr lang="en-US" altLang="en-US" sz="2700"/>
              <a:t>Most abundant molecule in cells. (If you exclude water, cells are ~ 50% protein)</a:t>
            </a:r>
          </a:p>
          <a:p>
            <a:r>
              <a:rPr lang="en-US" altLang="en-US" sz="2700"/>
              <a:t>Complexity—capacity to vary</a:t>
            </a:r>
          </a:p>
          <a:p>
            <a:pPr lvl="1"/>
            <a:r>
              <a:rPr lang="en-US" altLang="en-US" sz="2700"/>
              <a:t>Proteins made of 20 types of subunits (amino acids)</a:t>
            </a:r>
          </a:p>
          <a:p>
            <a:pPr lvl="1"/>
            <a:r>
              <a:rPr lang="en-US" altLang="en-US" sz="2700"/>
              <a:t>Nucleic acids made of only 4 types of subunits (nucleotides)</a:t>
            </a:r>
          </a:p>
        </p:txBody>
      </p:sp>
    </p:spTree>
    <p:extLst>
      <p:ext uri="{BB962C8B-B14F-4D97-AF65-F5344CB8AC3E}">
        <p14:creationId xmlns:p14="http://schemas.microsoft.com/office/powerpoint/2010/main" val="1951300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0CBAF687-71D8-5E48-BD24-28619E616755}"/>
              </a:ext>
            </a:extLst>
          </p:cNvPr>
          <p:cNvSpPr>
            <a:spLocks noGrp="1"/>
          </p:cNvSpPr>
          <p:nvPr>
            <p:ph type="title"/>
          </p:nvPr>
        </p:nvSpPr>
        <p:spPr/>
        <p:txBody>
          <a:bodyPr/>
          <a:lstStyle/>
          <a:p>
            <a:r>
              <a:rPr lang="en-US" altLang="en-US" sz="3000"/>
              <a:t>3 pivotal experiments showed DNA, not protein to be the genetic material</a:t>
            </a:r>
          </a:p>
        </p:txBody>
      </p:sp>
      <p:sp>
        <p:nvSpPr>
          <p:cNvPr id="40962" name="Rectangle 3">
            <a:extLst>
              <a:ext uri="{FF2B5EF4-FFF2-40B4-BE49-F238E27FC236}">
                <a16:creationId xmlns:a16="http://schemas.microsoft.com/office/drawing/2014/main" id="{9C3D884A-5382-114A-82CB-A6BF5A55252C}"/>
              </a:ext>
            </a:extLst>
          </p:cNvPr>
          <p:cNvSpPr>
            <a:spLocks noGrp="1"/>
          </p:cNvSpPr>
          <p:nvPr>
            <p:ph type="body" idx="1"/>
          </p:nvPr>
        </p:nvSpPr>
        <p:spPr/>
        <p:txBody>
          <a:bodyPr/>
          <a:lstStyle/>
          <a:p>
            <a:r>
              <a:rPr lang="en-US" altLang="en-US" sz="2700" b="1"/>
              <a:t>Fred Griffith (1928)---started the observations…</a:t>
            </a:r>
          </a:p>
          <a:p>
            <a:pPr lvl="1"/>
            <a:r>
              <a:rPr lang="en-US" altLang="en-US" sz="2700"/>
              <a:t>Shows evidence of a </a:t>
            </a:r>
            <a:r>
              <a:rPr lang="ja-JP" altLang="en-US" sz="2700"/>
              <a:t>“</a:t>
            </a:r>
            <a:r>
              <a:rPr lang="en-US" altLang="ja-JP" sz="2700"/>
              <a:t>transforming principle</a:t>
            </a:r>
            <a:r>
              <a:rPr lang="ja-JP" altLang="en-US" sz="2700"/>
              <a:t>”</a:t>
            </a:r>
            <a:r>
              <a:rPr lang="en-US" altLang="ja-JP" sz="2700"/>
              <a:t> capable of moving from one type of bacteria into another.  Changed them from avirulent into virulent.</a:t>
            </a:r>
          </a:p>
          <a:p>
            <a:pPr lvl="1"/>
            <a:endParaRPr lang="en-US" altLang="en-US" sz="2700"/>
          </a:p>
          <a:p>
            <a:pPr lvl="1"/>
            <a:r>
              <a:rPr lang="en-US" altLang="en-US" sz="2700"/>
              <a:t>Transforming principle was heat stable and could be obtained from dead bacteria.</a:t>
            </a:r>
          </a:p>
        </p:txBody>
      </p:sp>
    </p:spTree>
    <p:extLst>
      <p:ext uri="{BB962C8B-B14F-4D97-AF65-F5344CB8AC3E}">
        <p14:creationId xmlns:p14="http://schemas.microsoft.com/office/powerpoint/2010/main" val="315453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0">
            <a:extLst>
              <a:ext uri="{FF2B5EF4-FFF2-40B4-BE49-F238E27FC236}">
                <a16:creationId xmlns:a16="http://schemas.microsoft.com/office/drawing/2014/main" id="{01931024-3B7D-E642-AC76-4BAFE4D000FF}"/>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10.3</a:t>
            </a:r>
          </a:p>
        </p:txBody>
      </p:sp>
      <p:pic>
        <p:nvPicPr>
          <p:cNvPr id="41986" name="Picture 11">
            <a:extLst>
              <a:ext uri="{FF2B5EF4-FFF2-40B4-BE49-F238E27FC236}">
                <a16:creationId xmlns:a16="http://schemas.microsoft.com/office/drawing/2014/main" id="{E8EC9C7F-513B-0F4E-B061-A8690DC52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829"/>
          <a:stretch>
            <a:fillRect/>
          </a:stretch>
        </p:blipFill>
        <p:spPr bwMode="auto">
          <a:xfrm>
            <a:off x="2857500" y="1141413"/>
            <a:ext cx="346233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988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8B9353F7-7BA7-8643-9CE5-0449386741D0}"/>
              </a:ext>
            </a:extLst>
          </p:cNvPr>
          <p:cNvSpPr>
            <a:spLocks noGrp="1"/>
          </p:cNvSpPr>
          <p:nvPr>
            <p:ph type="title"/>
          </p:nvPr>
        </p:nvSpPr>
        <p:spPr/>
        <p:txBody>
          <a:bodyPr/>
          <a:lstStyle/>
          <a:p>
            <a:endParaRPr lang="en-US" altLang="en-US"/>
          </a:p>
        </p:txBody>
      </p:sp>
      <p:sp>
        <p:nvSpPr>
          <p:cNvPr id="44034" name="Rectangle 3">
            <a:extLst>
              <a:ext uri="{FF2B5EF4-FFF2-40B4-BE49-F238E27FC236}">
                <a16:creationId xmlns:a16="http://schemas.microsoft.com/office/drawing/2014/main" id="{F94DD945-B3FE-9B45-9876-15C20ED94EA5}"/>
              </a:ext>
            </a:extLst>
          </p:cNvPr>
          <p:cNvSpPr>
            <a:spLocks noGrp="1"/>
          </p:cNvSpPr>
          <p:nvPr>
            <p:ph type="body" idx="1"/>
          </p:nvPr>
        </p:nvSpPr>
        <p:spPr/>
        <p:txBody>
          <a:bodyPr/>
          <a:lstStyle/>
          <a:p>
            <a:r>
              <a:rPr lang="en-US" altLang="en-US" sz="2400" b="1"/>
              <a:t>Linonel Alloway</a:t>
            </a:r>
            <a:r>
              <a:rPr lang="en-US" altLang="en-US" sz="2400"/>
              <a:t> and </a:t>
            </a:r>
            <a:r>
              <a:rPr lang="en-US" altLang="en-US" sz="2400" b="1"/>
              <a:t>Henry Dawson</a:t>
            </a:r>
            <a:r>
              <a:rPr lang="en-US" altLang="en-US" sz="2400"/>
              <a:t> repeated Griffith</a:t>
            </a:r>
            <a:r>
              <a:rPr lang="ja-JP" altLang="en-US" sz="2400"/>
              <a:t>’</a:t>
            </a:r>
            <a:r>
              <a:rPr lang="en-US" altLang="ja-JP" sz="2400"/>
              <a:t>s experiment and showed the same result when the bacteria were lysed/broken open and </a:t>
            </a:r>
            <a:r>
              <a:rPr lang="en-US" altLang="ja-JP" sz="2400" b="1" i="1"/>
              <a:t>extracts</a:t>
            </a:r>
            <a:r>
              <a:rPr lang="en-US" altLang="ja-JP" sz="2400"/>
              <a:t> of the bacteria were used.</a:t>
            </a:r>
          </a:p>
          <a:p>
            <a:endParaRPr lang="en-US" altLang="en-US" sz="2400"/>
          </a:p>
          <a:p>
            <a:pPr lvl="1"/>
            <a:r>
              <a:rPr lang="en-US" altLang="en-US" sz="2400"/>
              <a:t>Filtering out insoluble material did not alter the outcome….genetic material seemed to be water soluble.</a:t>
            </a:r>
          </a:p>
        </p:txBody>
      </p:sp>
    </p:spTree>
    <p:extLst>
      <p:ext uri="{BB962C8B-B14F-4D97-AF65-F5344CB8AC3E}">
        <p14:creationId xmlns:p14="http://schemas.microsoft.com/office/powerpoint/2010/main" val="1696058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25107BE1-22DE-AD4F-A0F6-DB62FCA475D7}"/>
              </a:ext>
            </a:extLst>
          </p:cNvPr>
          <p:cNvSpPr>
            <a:spLocks noGrp="1"/>
          </p:cNvSpPr>
          <p:nvPr>
            <p:ph type="title"/>
          </p:nvPr>
        </p:nvSpPr>
        <p:spPr/>
        <p:txBody>
          <a:bodyPr/>
          <a:lstStyle/>
          <a:p>
            <a:r>
              <a:rPr lang="en-US" altLang="en-US"/>
              <a:t>Avery,MacLoed, McCarty</a:t>
            </a:r>
          </a:p>
        </p:txBody>
      </p:sp>
      <p:sp>
        <p:nvSpPr>
          <p:cNvPr id="45058" name="Rectangle 3">
            <a:extLst>
              <a:ext uri="{FF2B5EF4-FFF2-40B4-BE49-F238E27FC236}">
                <a16:creationId xmlns:a16="http://schemas.microsoft.com/office/drawing/2014/main" id="{5B897CFC-FAED-F145-B18F-A026DF684E9B}"/>
              </a:ext>
            </a:extLst>
          </p:cNvPr>
          <p:cNvSpPr>
            <a:spLocks noGrp="1"/>
          </p:cNvSpPr>
          <p:nvPr>
            <p:ph type="body" idx="1"/>
          </p:nvPr>
        </p:nvSpPr>
        <p:spPr/>
        <p:txBody>
          <a:bodyPr/>
          <a:lstStyle/>
          <a:p>
            <a:r>
              <a:rPr lang="en-US" altLang="en-US" sz="2700"/>
              <a:t>Also repeated Griffith</a:t>
            </a:r>
            <a:r>
              <a:rPr lang="ja-JP" altLang="en-US" sz="2700"/>
              <a:t>’</a:t>
            </a:r>
            <a:r>
              <a:rPr lang="en-US" altLang="ja-JP" sz="2700"/>
              <a:t>s basic experiment. (using bacterial extracts)</a:t>
            </a:r>
          </a:p>
          <a:p>
            <a:endParaRPr lang="en-US" altLang="en-US" sz="2700"/>
          </a:p>
          <a:p>
            <a:pPr lvl="1"/>
            <a:r>
              <a:rPr lang="en-US" altLang="en-US" sz="2700"/>
              <a:t>Systematically eliminated candidate molecules from the  extracts and noted where transformation occurred or did not occur.</a:t>
            </a:r>
          </a:p>
        </p:txBody>
      </p:sp>
    </p:spTree>
    <p:extLst>
      <p:ext uri="{BB962C8B-B14F-4D97-AF65-F5344CB8AC3E}">
        <p14:creationId xmlns:p14="http://schemas.microsoft.com/office/powerpoint/2010/main" val="1550350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0">
            <a:extLst>
              <a:ext uri="{FF2B5EF4-FFF2-40B4-BE49-F238E27FC236}">
                <a16:creationId xmlns:a16="http://schemas.microsoft.com/office/drawing/2014/main" id="{A29AA465-3726-0445-8DBA-DEA44D666A4E}"/>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10.4</a:t>
            </a:r>
          </a:p>
        </p:txBody>
      </p:sp>
      <p:pic>
        <p:nvPicPr>
          <p:cNvPr id="46082" name="Picture 11">
            <a:extLst>
              <a:ext uri="{FF2B5EF4-FFF2-40B4-BE49-F238E27FC236}">
                <a16:creationId xmlns:a16="http://schemas.microsoft.com/office/drawing/2014/main" id="{6412D765-8309-3C41-AFC4-EA98A21B9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671"/>
          <a:stretch>
            <a:fillRect/>
          </a:stretch>
        </p:blipFill>
        <p:spPr bwMode="auto">
          <a:xfrm>
            <a:off x="2135188" y="1144588"/>
            <a:ext cx="4906962"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129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C52BB441-46EF-5D41-9ADD-166D89C0F67B}"/>
              </a:ext>
            </a:extLst>
          </p:cNvPr>
          <p:cNvSpPr>
            <a:spLocks noGrp="1"/>
          </p:cNvSpPr>
          <p:nvPr>
            <p:ph type="title"/>
          </p:nvPr>
        </p:nvSpPr>
        <p:spPr/>
        <p:txBody>
          <a:bodyPr/>
          <a:lstStyle/>
          <a:p>
            <a:r>
              <a:rPr lang="en-US" altLang="en-US"/>
              <a:t>Observations</a:t>
            </a:r>
            <a:br>
              <a:rPr lang="en-US" altLang="en-US"/>
            </a:br>
            <a:endParaRPr lang="en-US" altLang="en-US"/>
          </a:p>
        </p:txBody>
      </p:sp>
      <p:sp>
        <p:nvSpPr>
          <p:cNvPr id="69634" name="Rectangle 3">
            <a:extLst>
              <a:ext uri="{FF2B5EF4-FFF2-40B4-BE49-F238E27FC236}">
                <a16:creationId xmlns:a16="http://schemas.microsoft.com/office/drawing/2014/main" id="{14628A2E-33BB-7B4B-92F2-D6CE3BDFDF47}"/>
              </a:ext>
            </a:extLst>
          </p:cNvPr>
          <p:cNvSpPr>
            <a:spLocks noGrp="1"/>
          </p:cNvSpPr>
          <p:nvPr>
            <p:ph type="body" idx="1"/>
          </p:nvPr>
        </p:nvSpPr>
        <p:spPr/>
        <p:txBody>
          <a:bodyPr/>
          <a:lstStyle/>
          <a:p>
            <a:pPr lvl="1">
              <a:defRPr/>
            </a:pPr>
            <a:r>
              <a:rPr lang="en-US" sz="2700" dirty="0">
                <a:ea typeface="MS PGothic" charset="0"/>
              </a:rPr>
              <a:t>Destroy proteins with </a:t>
            </a:r>
            <a:r>
              <a:rPr lang="en-US" sz="2700" i="1" dirty="0">
                <a:ea typeface="MS PGothic" charset="0"/>
              </a:rPr>
              <a:t>proteases</a:t>
            </a:r>
          </a:p>
          <a:p>
            <a:pPr marL="685800" lvl="2" indent="0">
              <a:buFont typeface="Arial" panose="020B0604020202020204" pitchFamily="34" charset="0"/>
              <a:buNone/>
              <a:defRPr/>
            </a:pPr>
            <a:r>
              <a:rPr lang="en-US" sz="2700" dirty="0">
                <a:ea typeface="MS PGothic" charset="0"/>
              </a:rPr>
              <a:t>Transformation still occurs</a:t>
            </a:r>
          </a:p>
          <a:p>
            <a:pPr lvl="1">
              <a:defRPr/>
            </a:pPr>
            <a:r>
              <a:rPr lang="en-US" sz="2700" dirty="0">
                <a:ea typeface="MS PGothic" charset="0"/>
              </a:rPr>
              <a:t>Destroy RNA with </a:t>
            </a:r>
            <a:r>
              <a:rPr lang="en-US" sz="2700" i="1" dirty="0">
                <a:ea typeface="MS PGothic" charset="0"/>
              </a:rPr>
              <a:t>RNases</a:t>
            </a:r>
          </a:p>
          <a:p>
            <a:pPr marL="685800" lvl="2" indent="0">
              <a:buFont typeface="Arial" panose="020B0604020202020204" pitchFamily="34" charset="0"/>
              <a:buNone/>
              <a:defRPr/>
            </a:pPr>
            <a:r>
              <a:rPr lang="en-US" sz="2700" dirty="0">
                <a:ea typeface="MS PGothic" charset="0"/>
              </a:rPr>
              <a:t>Transformation still occurs</a:t>
            </a:r>
          </a:p>
          <a:p>
            <a:pPr lvl="1">
              <a:defRPr/>
            </a:pPr>
            <a:r>
              <a:rPr lang="en-US" sz="2700" dirty="0">
                <a:solidFill>
                  <a:srgbClr val="FF0000"/>
                </a:solidFill>
                <a:ea typeface="MS PGothic" charset="0"/>
              </a:rPr>
              <a:t>Destroy DNA with </a:t>
            </a:r>
            <a:r>
              <a:rPr lang="en-US" sz="2700" i="1" dirty="0">
                <a:solidFill>
                  <a:srgbClr val="FF0000"/>
                </a:solidFill>
                <a:ea typeface="MS PGothic" charset="0"/>
              </a:rPr>
              <a:t>DNases</a:t>
            </a:r>
          </a:p>
          <a:p>
            <a:pPr marL="685800" lvl="2" indent="0">
              <a:buFont typeface="Arial" panose="020B0604020202020204" pitchFamily="34" charset="0"/>
              <a:buNone/>
              <a:defRPr/>
            </a:pPr>
            <a:r>
              <a:rPr lang="en-US" sz="2700" dirty="0">
                <a:solidFill>
                  <a:srgbClr val="FF0000"/>
                </a:solidFill>
                <a:ea typeface="MS PGothic" charset="0"/>
              </a:rPr>
              <a:t>Transformation does NOT occur</a:t>
            </a:r>
          </a:p>
          <a:p>
            <a:pPr marL="457200" lvl="1" indent="0">
              <a:buNone/>
              <a:defRPr/>
            </a:pPr>
            <a:endParaRPr lang="en-US" dirty="0">
              <a:ea typeface="MS PGothic" charset="0"/>
            </a:endParaRPr>
          </a:p>
          <a:p>
            <a:pPr lvl="2">
              <a:defRPr/>
            </a:pPr>
            <a:endParaRPr lang="en-US" dirty="0">
              <a:ea typeface="MS PGothic" charset="0"/>
            </a:endParaRPr>
          </a:p>
        </p:txBody>
      </p:sp>
    </p:spTree>
    <p:extLst>
      <p:ext uri="{BB962C8B-B14F-4D97-AF65-F5344CB8AC3E}">
        <p14:creationId xmlns:p14="http://schemas.microsoft.com/office/powerpoint/2010/main" val="1668028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8A99B386-5817-9341-849F-C7700687D4CB}"/>
              </a:ext>
            </a:extLst>
          </p:cNvPr>
          <p:cNvSpPr>
            <a:spLocks noGrp="1"/>
          </p:cNvSpPr>
          <p:nvPr>
            <p:ph type="title"/>
          </p:nvPr>
        </p:nvSpPr>
        <p:spPr/>
        <p:txBody>
          <a:bodyPr/>
          <a:lstStyle/>
          <a:p>
            <a:r>
              <a:rPr lang="en-US" dirty="0">
                <a:ea typeface="MS PGothic" charset="0"/>
              </a:rPr>
              <a:t>Conclusion?....</a:t>
            </a:r>
            <a:br>
              <a:rPr lang="en-US" dirty="0">
                <a:ea typeface="MS PGothic" charset="0"/>
              </a:rPr>
            </a:br>
            <a:endParaRPr lang="en-US" altLang="en-US" dirty="0"/>
          </a:p>
        </p:txBody>
      </p:sp>
      <p:sp>
        <p:nvSpPr>
          <p:cNvPr id="49154" name="Content Placeholder 2">
            <a:extLst>
              <a:ext uri="{FF2B5EF4-FFF2-40B4-BE49-F238E27FC236}">
                <a16:creationId xmlns:a16="http://schemas.microsoft.com/office/drawing/2014/main" id="{9FA79B50-29CE-3241-9B54-A4327EEB49FA}"/>
              </a:ext>
            </a:extLst>
          </p:cNvPr>
          <p:cNvSpPr>
            <a:spLocks noGrp="1"/>
          </p:cNvSpPr>
          <p:nvPr>
            <p:ph idx="1"/>
          </p:nvPr>
        </p:nvSpPr>
        <p:spPr/>
        <p:txBody>
          <a:bodyPr/>
          <a:lstStyle/>
          <a:p>
            <a:r>
              <a:rPr lang="en-US" altLang="en-US"/>
              <a:t>DNA is the transforming principle, the genetic material---the recipe for the trait(s) that changed in the bacteria. </a:t>
            </a:r>
          </a:p>
          <a:p>
            <a:endParaRPr lang="en-US" altLang="en-US"/>
          </a:p>
          <a:p>
            <a:endParaRPr lang="en-US" altLang="en-US"/>
          </a:p>
        </p:txBody>
      </p:sp>
    </p:spTree>
    <p:extLst>
      <p:ext uri="{BB962C8B-B14F-4D97-AF65-F5344CB8AC3E}">
        <p14:creationId xmlns:p14="http://schemas.microsoft.com/office/powerpoint/2010/main" val="2289472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0C1B454A-E098-0B41-A9EE-EC8674CF65BF}"/>
              </a:ext>
            </a:extLst>
          </p:cNvPr>
          <p:cNvSpPr>
            <a:spLocks noGrp="1"/>
          </p:cNvSpPr>
          <p:nvPr>
            <p:ph type="title"/>
          </p:nvPr>
        </p:nvSpPr>
        <p:spPr/>
        <p:txBody>
          <a:bodyPr>
            <a:normAutofit fontScale="90000"/>
          </a:bodyPr>
          <a:lstStyle/>
          <a:p>
            <a:pPr>
              <a:defRPr/>
            </a:pPr>
            <a:br>
              <a:rPr lang="en-US" dirty="0">
                <a:ea typeface="MS PGothic" charset="0"/>
                <a:cs typeface="MS PGothic" charset="0"/>
              </a:rPr>
            </a:br>
            <a:r>
              <a:rPr lang="en-US" dirty="0">
                <a:ea typeface="MS PGothic" charset="0"/>
                <a:cs typeface="MS PGothic" charset="0"/>
              </a:rPr>
              <a:t>Another approach…</a:t>
            </a:r>
            <a:br>
              <a:rPr lang="en-US" dirty="0">
                <a:ea typeface="MS PGothic" charset="0"/>
                <a:cs typeface="MS PGothic" charset="0"/>
              </a:rPr>
            </a:br>
            <a:r>
              <a:rPr lang="en-US" dirty="0">
                <a:ea typeface="MS PGothic" charset="0"/>
                <a:cs typeface="MS PGothic" charset="0"/>
              </a:rPr>
              <a:t>Alfred Hershey and Martha Chase</a:t>
            </a:r>
            <a:br>
              <a:rPr lang="en-US" dirty="0">
                <a:ea typeface="MS PGothic" charset="0"/>
                <a:cs typeface="MS PGothic" charset="0"/>
              </a:rPr>
            </a:br>
            <a:endParaRPr lang="en-US" dirty="0">
              <a:ea typeface="MS PGothic" charset="0"/>
              <a:cs typeface="MS PGothic" charset="0"/>
            </a:endParaRPr>
          </a:p>
        </p:txBody>
      </p:sp>
      <p:sp>
        <p:nvSpPr>
          <p:cNvPr id="50178" name="Rectangle 3">
            <a:extLst>
              <a:ext uri="{FF2B5EF4-FFF2-40B4-BE49-F238E27FC236}">
                <a16:creationId xmlns:a16="http://schemas.microsoft.com/office/drawing/2014/main" id="{16F79813-57A4-4145-A21E-5D00AADE570F}"/>
              </a:ext>
            </a:extLst>
          </p:cNvPr>
          <p:cNvSpPr>
            <a:spLocks noGrp="1"/>
          </p:cNvSpPr>
          <p:nvPr>
            <p:ph type="body" idx="1"/>
          </p:nvPr>
        </p:nvSpPr>
        <p:spPr/>
        <p:txBody>
          <a:bodyPr/>
          <a:lstStyle/>
          <a:p>
            <a:pPr lvl="1"/>
            <a:r>
              <a:rPr lang="en-US" altLang="en-US" sz="2700"/>
              <a:t>Used </a:t>
            </a:r>
            <a:r>
              <a:rPr lang="en-US" altLang="en-US" sz="2700" u="sng"/>
              <a:t>viruses</a:t>
            </a:r>
            <a:r>
              <a:rPr lang="en-US" altLang="en-US" sz="2700"/>
              <a:t> that infect bacteria--called bacteriophages—Why?</a:t>
            </a:r>
          </a:p>
          <a:p>
            <a:pPr lvl="2"/>
            <a:r>
              <a:rPr lang="en-US" altLang="en-US" sz="2700"/>
              <a:t>Known to be composed of both DNA and protein</a:t>
            </a:r>
          </a:p>
          <a:p>
            <a:pPr lvl="2"/>
            <a:r>
              <a:rPr lang="en-US" altLang="en-US" sz="2700"/>
              <a:t>Known life cycle</a:t>
            </a:r>
          </a:p>
          <a:p>
            <a:pPr lvl="2"/>
            <a:r>
              <a:rPr lang="en-US" altLang="en-US" sz="2700"/>
              <a:t>Assay to track transmission of protein vs. DNA from phage to bacteria.</a:t>
            </a:r>
          </a:p>
          <a:p>
            <a:pPr lvl="2"/>
            <a:endParaRPr lang="en-US" altLang="en-US" sz="2700"/>
          </a:p>
        </p:txBody>
      </p:sp>
    </p:spTree>
    <p:extLst>
      <p:ext uri="{BB962C8B-B14F-4D97-AF65-F5344CB8AC3E}">
        <p14:creationId xmlns:p14="http://schemas.microsoft.com/office/powerpoint/2010/main" val="333812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0">
            <a:extLst>
              <a:ext uri="{FF2B5EF4-FFF2-40B4-BE49-F238E27FC236}">
                <a16:creationId xmlns:a16="http://schemas.microsoft.com/office/drawing/2014/main" id="{61292442-9E67-DC47-981F-D67CBBA0E22E}"/>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10.5</a:t>
            </a:r>
          </a:p>
        </p:txBody>
      </p:sp>
      <p:pic>
        <p:nvPicPr>
          <p:cNvPr id="51202" name="Picture 11">
            <a:extLst>
              <a:ext uri="{FF2B5EF4-FFF2-40B4-BE49-F238E27FC236}">
                <a16:creationId xmlns:a16="http://schemas.microsoft.com/office/drawing/2014/main" id="{13F31471-125B-4240-934E-D26281A97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1550988" y="1144588"/>
            <a:ext cx="6073775"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1">
            <a:extLst>
              <a:ext uri="{FF2B5EF4-FFF2-40B4-BE49-F238E27FC236}">
                <a16:creationId xmlns:a16="http://schemas.microsoft.com/office/drawing/2014/main" id="{7DD429D8-1CC8-7A41-AE76-36A7644B8936}"/>
              </a:ext>
            </a:extLst>
          </p:cNvPr>
          <p:cNvSpPr txBox="1">
            <a:spLocks noChangeArrowheads="1"/>
          </p:cNvSpPr>
          <p:nvPr/>
        </p:nvSpPr>
        <p:spPr bwMode="auto">
          <a:xfrm>
            <a:off x="349250" y="4611688"/>
            <a:ext cx="2743200" cy="203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When one organism receives genetic </a:t>
            </a:r>
          </a:p>
          <a:p>
            <a:pPr>
              <a:spcBef>
                <a:spcPct val="0"/>
              </a:spcBef>
              <a:buFontTx/>
              <a:buNone/>
            </a:pPr>
            <a:r>
              <a:rPr lang="en-US" altLang="en-US" sz="1800">
                <a:latin typeface="Arial" panose="020B0604020202020204" pitchFamily="34" charset="0"/>
              </a:rPr>
              <a:t>material carried by a virus, the process is called </a:t>
            </a:r>
            <a:r>
              <a:rPr lang="en-US" altLang="en-US" sz="1800" b="1" i="1">
                <a:solidFill>
                  <a:srgbClr val="FF0000"/>
                </a:solidFill>
                <a:latin typeface="Arial" panose="020B0604020202020204" pitchFamily="34" charset="0"/>
              </a:rPr>
              <a:t>transduction</a:t>
            </a:r>
            <a:r>
              <a:rPr lang="en-US" altLang="en-US" sz="1800">
                <a:latin typeface="Arial" panose="020B0604020202020204" pitchFamily="34" charset="0"/>
              </a:rPr>
              <a:t> (similar to transformation)</a:t>
            </a:r>
          </a:p>
        </p:txBody>
      </p:sp>
    </p:spTree>
    <p:extLst>
      <p:ext uri="{BB962C8B-B14F-4D97-AF65-F5344CB8AC3E}">
        <p14:creationId xmlns:p14="http://schemas.microsoft.com/office/powerpoint/2010/main" val="2130058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8170DDC6-4451-5940-9DED-645FDB39043C}"/>
              </a:ext>
            </a:extLst>
          </p:cNvPr>
          <p:cNvSpPr>
            <a:spLocks noGrp="1"/>
          </p:cNvSpPr>
          <p:nvPr>
            <p:ph type="title"/>
          </p:nvPr>
        </p:nvSpPr>
        <p:spPr>
          <a:xfrm>
            <a:off x="0" y="304800"/>
            <a:ext cx="8229600" cy="1143000"/>
          </a:xfrm>
        </p:spPr>
        <p:txBody>
          <a:bodyPr/>
          <a:lstStyle/>
          <a:p>
            <a:r>
              <a:rPr lang="en-US" altLang="en-US" sz="3600"/>
              <a:t>Where were we?…</a:t>
            </a:r>
          </a:p>
        </p:txBody>
      </p:sp>
      <p:sp>
        <p:nvSpPr>
          <p:cNvPr id="18434" name="Content Placeholder 2">
            <a:extLst>
              <a:ext uri="{FF2B5EF4-FFF2-40B4-BE49-F238E27FC236}">
                <a16:creationId xmlns:a16="http://schemas.microsoft.com/office/drawing/2014/main" id="{3085333A-AD4F-F647-A259-712630A347EF}"/>
              </a:ext>
            </a:extLst>
          </p:cNvPr>
          <p:cNvSpPr>
            <a:spLocks noGrp="1"/>
          </p:cNvSpPr>
          <p:nvPr>
            <p:ph idx="1"/>
          </p:nvPr>
        </p:nvSpPr>
        <p:spPr>
          <a:xfrm>
            <a:off x="457200" y="1447800"/>
            <a:ext cx="8229600" cy="5257800"/>
          </a:xfrm>
        </p:spPr>
        <p:txBody>
          <a:bodyPr/>
          <a:lstStyle/>
          <a:p>
            <a:pPr marL="457200" lvl="1" indent="0">
              <a:buFont typeface="Arial" panose="020B0604020202020204" pitchFamily="34" charset="0"/>
              <a:buNone/>
            </a:pPr>
            <a:r>
              <a:rPr lang="en-US" altLang="en-US" sz="3200" dirty="0"/>
              <a:t>Linked genes---Recombination mapping.  Tetrads and crossing over.  50% max recombination frequency—which is meaningless.  Mendel’s “luck” in avoiding the complication of explaining linkage.</a:t>
            </a:r>
          </a:p>
          <a:p>
            <a:pPr marL="457200" lvl="1" indent="0">
              <a:buFont typeface="Arial" panose="020B0604020202020204" pitchFamily="34" charset="0"/>
              <a:buNone/>
            </a:pPr>
            <a:endParaRPr lang="en-US" altLang="en-US" sz="3200" dirty="0"/>
          </a:p>
          <a:p>
            <a:pPr marL="457200" lvl="1" indent="0">
              <a:buNone/>
            </a:pPr>
            <a:r>
              <a:rPr lang="en-US" altLang="en-US" sz="3200" dirty="0"/>
              <a:t>*Tomorrow.  Continue with our crosses and the concept of </a:t>
            </a:r>
            <a:r>
              <a:rPr lang="en-US" altLang="en-US" sz="3200" u="sng" dirty="0"/>
              <a:t>3-point mapping </a:t>
            </a:r>
            <a:r>
              <a:rPr lang="en-US" altLang="en-US" sz="3200" dirty="0"/>
              <a:t>using recombination frequencies.</a:t>
            </a:r>
          </a:p>
        </p:txBody>
      </p:sp>
    </p:spTree>
    <p:extLst>
      <p:ext uri="{BB962C8B-B14F-4D97-AF65-F5344CB8AC3E}">
        <p14:creationId xmlns:p14="http://schemas.microsoft.com/office/powerpoint/2010/main" val="153342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DBBB3795-1A6A-2B42-AF67-49A43EAEC2BD}"/>
              </a:ext>
            </a:extLst>
          </p:cNvPr>
          <p:cNvSpPr>
            <a:spLocks noGrp="1"/>
          </p:cNvSpPr>
          <p:nvPr>
            <p:ph type="title"/>
          </p:nvPr>
        </p:nvSpPr>
        <p:spPr>
          <a:xfrm>
            <a:off x="304800" y="381000"/>
            <a:ext cx="8210550" cy="1095375"/>
          </a:xfrm>
        </p:spPr>
        <p:txBody>
          <a:bodyPr/>
          <a:lstStyle/>
          <a:p>
            <a:r>
              <a:rPr lang="en-US" altLang="en-US" sz="2400" u="sng">
                <a:solidFill>
                  <a:srgbClr val="FF0000"/>
                </a:solidFill>
              </a:rPr>
              <a:t>Tracking protein vs. DNA-</a:t>
            </a:r>
            <a:r>
              <a:rPr lang="en-US" altLang="en-US" sz="2400">
                <a:solidFill>
                  <a:srgbClr val="FF0000"/>
                </a:solidFill>
              </a:rPr>
              <a:t>--Hershy and Chase were clever to think of a chemical difference between proteins and nucleic acids.</a:t>
            </a:r>
          </a:p>
        </p:txBody>
      </p:sp>
      <p:sp>
        <p:nvSpPr>
          <p:cNvPr id="46082" name="Content Placeholder 2">
            <a:extLst>
              <a:ext uri="{FF2B5EF4-FFF2-40B4-BE49-F238E27FC236}">
                <a16:creationId xmlns:a16="http://schemas.microsoft.com/office/drawing/2014/main" id="{E902E45C-DEED-7F42-9A03-890FCADE2EB9}"/>
              </a:ext>
            </a:extLst>
          </p:cNvPr>
          <p:cNvSpPr>
            <a:spLocks noGrp="1"/>
          </p:cNvSpPr>
          <p:nvPr>
            <p:ph idx="1"/>
          </p:nvPr>
        </p:nvSpPr>
        <p:spPr>
          <a:xfrm>
            <a:off x="381000" y="1600200"/>
            <a:ext cx="8305800" cy="4953000"/>
          </a:xfrm>
        </p:spPr>
        <p:txBody>
          <a:bodyPr/>
          <a:lstStyle/>
          <a:p>
            <a:pPr>
              <a:defRPr/>
            </a:pPr>
            <a:r>
              <a:rPr lang="en-US" sz="2800" dirty="0">
                <a:ea typeface="MS PGothic" charset="0"/>
                <a:cs typeface="MS PGothic" charset="0"/>
              </a:rPr>
              <a:t>DNA contains phosphorus but not sulfur</a:t>
            </a:r>
          </a:p>
          <a:p>
            <a:pPr>
              <a:defRPr/>
            </a:pPr>
            <a:endParaRPr lang="en-US" sz="2800" dirty="0">
              <a:ea typeface="MS PGothic" charset="0"/>
              <a:cs typeface="MS PGothic" charset="0"/>
            </a:endParaRPr>
          </a:p>
          <a:p>
            <a:pPr>
              <a:defRPr/>
            </a:pPr>
            <a:r>
              <a:rPr lang="en-US" sz="2800" dirty="0">
                <a:ea typeface="MS PGothic" charset="0"/>
                <a:cs typeface="MS PGothic" charset="0"/>
              </a:rPr>
              <a:t>Protein contains sulfur but not phosphorus.</a:t>
            </a:r>
          </a:p>
          <a:p>
            <a:pPr marL="0" indent="0">
              <a:buFont typeface="Arial" panose="020B0604020202020204" pitchFamily="34" charset="0"/>
              <a:buNone/>
              <a:defRPr/>
            </a:pPr>
            <a:endParaRPr lang="en-US" sz="2800" dirty="0">
              <a:ea typeface="MS PGothic" charset="0"/>
              <a:cs typeface="MS PGothic" charset="0"/>
            </a:endParaRPr>
          </a:p>
          <a:p>
            <a:pPr>
              <a:defRPr/>
            </a:pPr>
            <a:r>
              <a:rPr lang="en-US" sz="2800" dirty="0">
                <a:ea typeface="MS PGothic" charset="0"/>
                <a:cs typeface="MS PGothic" charset="0"/>
              </a:rPr>
              <a:t>At the time of these experiments, scientists were starting to use radioactive </a:t>
            </a:r>
            <a:r>
              <a:rPr lang="en-US" sz="2800" dirty="0" err="1">
                <a:ea typeface="MS PGothic" charset="0"/>
                <a:cs typeface="MS PGothic" charset="0"/>
              </a:rPr>
              <a:t>isotipes</a:t>
            </a:r>
            <a:r>
              <a:rPr lang="en-US" sz="2800" dirty="0">
                <a:ea typeface="MS PGothic" charset="0"/>
                <a:cs typeface="MS PGothic" charset="0"/>
              </a:rPr>
              <a:t> of atoms as tracers for specific molecules.</a:t>
            </a:r>
          </a:p>
          <a:p>
            <a:pPr>
              <a:buFont typeface="Arial" charset="0"/>
              <a:buNone/>
              <a:defRPr/>
            </a:pPr>
            <a:r>
              <a:rPr lang="en-US" sz="2800" dirty="0">
                <a:ea typeface="MS PGothic" charset="0"/>
                <a:cs typeface="MS PGothic" charset="0"/>
              </a:rPr>
              <a:t>	*Labeling protein with (S</a:t>
            </a:r>
            <a:r>
              <a:rPr lang="en-US" sz="2800" baseline="30000" dirty="0">
                <a:ea typeface="MS PGothic" charset="0"/>
                <a:cs typeface="MS PGothic" charset="0"/>
              </a:rPr>
              <a:t>35</a:t>
            </a:r>
            <a:r>
              <a:rPr lang="en-US" sz="2800" dirty="0">
                <a:ea typeface="MS PGothic" charset="0"/>
                <a:cs typeface="MS PGothic" charset="0"/>
              </a:rPr>
              <a:t>)  and DNA with (P</a:t>
            </a:r>
            <a:r>
              <a:rPr lang="en-US" sz="2800" baseline="30000" dirty="0">
                <a:ea typeface="MS PGothic" charset="0"/>
                <a:cs typeface="MS PGothic" charset="0"/>
              </a:rPr>
              <a:t>32</a:t>
            </a:r>
            <a:r>
              <a:rPr lang="en-US" sz="2800" dirty="0">
                <a:ea typeface="MS PGothic" charset="0"/>
                <a:cs typeface="MS PGothic" charset="0"/>
              </a:rPr>
              <a:t>)----different radioisotopes and could allow tracking of the different molecules in the life cycle of the phage.</a:t>
            </a:r>
          </a:p>
        </p:txBody>
      </p:sp>
    </p:spTree>
    <p:extLst>
      <p:ext uri="{BB962C8B-B14F-4D97-AF65-F5344CB8AC3E}">
        <p14:creationId xmlns:p14="http://schemas.microsoft.com/office/powerpoint/2010/main" val="1396783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008A6B8A-D57C-2043-8D92-8D4D299BCE25}"/>
              </a:ext>
            </a:extLst>
          </p:cNvPr>
          <p:cNvSpPr>
            <a:spLocks noGrp="1"/>
          </p:cNvSpPr>
          <p:nvPr>
            <p:ph type="title"/>
          </p:nvPr>
        </p:nvSpPr>
        <p:spPr/>
        <p:txBody>
          <a:bodyPr>
            <a:normAutofit fontScale="90000"/>
          </a:bodyPr>
          <a:lstStyle/>
          <a:p>
            <a:pPr>
              <a:defRPr/>
            </a:pPr>
            <a:r>
              <a:rPr lang="en-US">
                <a:ea typeface="MS PGothic" charset="0"/>
                <a:cs typeface="MS PGothic" charset="0"/>
              </a:rPr>
              <a:t>What is expected of the genetic material?...</a:t>
            </a:r>
          </a:p>
        </p:txBody>
      </p:sp>
      <p:sp>
        <p:nvSpPr>
          <p:cNvPr id="54274" name="Content Placeholder 2">
            <a:extLst>
              <a:ext uri="{FF2B5EF4-FFF2-40B4-BE49-F238E27FC236}">
                <a16:creationId xmlns:a16="http://schemas.microsoft.com/office/drawing/2014/main" id="{1BA15E2F-57AB-3A42-8BDF-54EAA1CE3D04}"/>
              </a:ext>
            </a:extLst>
          </p:cNvPr>
          <p:cNvSpPr>
            <a:spLocks noGrp="1"/>
          </p:cNvSpPr>
          <p:nvPr>
            <p:ph idx="1"/>
          </p:nvPr>
        </p:nvSpPr>
        <p:spPr>
          <a:xfrm>
            <a:off x="304800" y="1417638"/>
            <a:ext cx="8686800" cy="5135562"/>
          </a:xfrm>
        </p:spPr>
        <p:txBody>
          <a:bodyPr/>
          <a:lstStyle/>
          <a:p>
            <a:pPr>
              <a:buFont typeface="Arial" panose="020B0604020202020204" pitchFamily="34" charset="0"/>
              <a:buNone/>
            </a:pPr>
            <a:endParaRPr lang="en-US" altLang="en-US" sz="2400" dirty="0"/>
          </a:p>
          <a:p>
            <a:pPr>
              <a:buFont typeface="Arial" panose="020B0604020202020204" pitchFamily="34" charset="0"/>
              <a:buNone/>
            </a:pPr>
            <a:r>
              <a:rPr lang="en-US" altLang="en-US" sz="2800" dirty="0"/>
              <a:t>It will enter the bacterium, since the phage must use the bacterium as a host to replicate. It would hold the developmental program for the  phage.</a:t>
            </a:r>
          </a:p>
          <a:p>
            <a:pPr>
              <a:buFont typeface="Arial" panose="020B0604020202020204" pitchFamily="34" charset="0"/>
              <a:buNone/>
            </a:pPr>
            <a:endParaRPr lang="en-US" altLang="en-US" sz="2800" dirty="0"/>
          </a:p>
          <a:p>
            <a:pPr>
              <a:buFont typeface="Arial" panose="020B0604020202020204" pitchFamily="34" charset="0"/>
              <a:buNone/>
            </a:pPr>
            <a:r>
              <a:rPr lang="en-US" altLang="en-US" sz="2800" dirty="0"/>
              <a:t>It will be carried in/by new phage, directing construction of a new phage, but will not necessarily be incorporated into new phage parts. </a:t>
            </a:r>
          </a:p>
          <a:p>
            <a:pPr>
              <a:buFont typeface="Arial" panose="020B0604020202020204" pitchFamily="34" charset="0"/>
              <a:buNone/>
            </a:pPr>
            <a:r>
              <a:rPr lang="en-US" altLang="en-US" sz="2800" i="1" dirty="0"/>
              <a:t>		</a:t>
            </a:r>
            <a:endParaRPr lang="en-US" altLang="en-US" i="1" dirty="0"/>
          </a:p>
        </p:txBody>
      </p:sp>
    </p:spTree>
    <p:extLst>
      <p:ext uri="{BB962C8B-B14F-4D97-AF65-F5344CB8AC3E}">
        <p14:creationId xmlns:p14="http://schemas.microsoft.com/office/powerpoint/2010/main" val="1413316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0">
            <a:extLst>
              <a:ext uri="{FF2B5EF4-FFF2-40B4-BE49-F238E27FC236}">
                <a16:creationId xmlns:a16="http://schemas.microsoft.com/office/drawing/2014/main" id="{599B06CD-E4CA-2B41-86FA-941CC1E5D231}"/>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10.6</a:t>
            </a:r>
          </a:p>
        </p:txBody>
      </p:sp>
      <p:pic>
        <p:nvPicPr>
          <p:cNvPr id="55298" name="Picture 11">
            <a:extLst>
              <a:ext uri="{FF2B5EF4-FFF2-40B4-BE49-F238E27FC236}">
                <a16:creationId xmlns:a16="http://schemas.microsoft.com/office/drawing/2014/main" id="{02B05BC9-7E76-1F44-8BEB-254F4A7C9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2438400" y="919163"/>
            <a:ext cx="4532313" cy="581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1">
            <a:extLst>
              <a:ext uri="{FF2B5EF4-FFF2-40B4-BE49-F238E27FC236}">
                <a16:creationId xmlns:a16="http://schemas.microsoft.com/office/drawing/2014/main" id="{03675731-F47D-724F-83F1-4136290DE612}"/>
              </a:ext>
            </a:extLst>
          </p:cNvPr>
          <p:cNvSpPr txBox="1">
            <a:spLocks noChangeArrowheads="1"/>
          </p:cNvSpPr>
          <p:nvPr/>
        </p:nvSpPr>
        <p:spPr bwMode="auto">
          <a:xfrm>
            <a:off x="304800" y="1465263"/>
            <a:ext cx="312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a:t>The experiment…</a:t>
            </a:r>
            <a:endParaRPr lang="en-US" altLang="en-US">
              <a:latin typeface="Arial" panose="020B0604020202020204" pitchFamily="34" charset="0"/>
            </a:endParaRPr>
          </a:p>
        </p:txBody>
      </p:sp>
      <p:sp>
        <p:nvSpPr>
          <p:cNvPr id="55300" name="TextBox 2">
            <a:extLst>
              <a:ext uri="{FF2B5EF4-FFF2-40B4-BE49-F238E27FC236}">
                <a16:creationId xmlns:a16="http://schemas.microsoft.com/office/drawing/2014/main" id="{324629C5-5927-3146-806A-1C9C8CA356DA}"/>
              </a:ext>
            </a:extLst>
          </p:cNvPr>
          <p:cNvSpPr txBox="1">
            <a:spLocks noChangeArrowheads="1"/>
          </p:cNvSpPr>
          <p:nvPr/>
        </p:nvSpPr>
        <p:spPr bwMode="auto">
          <a:xfrm>
            <a:off x="6583363" y="3713163"/>
            <a:ext cx="24844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At this point, when the infected bacteria were examined, these bacteria </a:t>
            </a:r>
            <a:r>
              <a:rPr lang="en-US" altLang="en-US" sz="1800" u="sng">
                <a:latin typeface="Arial" panose="020B0604020202020204" pitchFamily="34" charset="0"/>
              </a:rPr>
              <a:t>were not </a:t>
            </a:r>
            <a:r>
              <a:rPr lang="en-US" altLang="en-US" sz="1800">
                <a:latin typeface="Arial" panose="020B0604020202020204" pitchFamily="34" charset="0"/>
              </a:rPr>
              <a:t>radioactive.</a:t>
            </a:r>
          </a:p>
        </p:txBody>
      </p:sp>
      <p:sp>
        <p:nvSpPr>
          <p:cNvPr id="55301" name="TextBox 5">
            <a:extLst>
              <a:ext uri="{FF2B5EF4-FFF2-40B4-BE49-F238E27FC236}">
                <a16:creationId xmlns:a16="http://schemas.microsoft.com/office/drawing/2014/main" id="{A5E30030-E5F6-BA4C-96D0-B892BF5139D1}"/>
              </a:ext>
            </a:extLst>
          </p:cNvPr>
          <p:cNvSpPr txBox="1">
            <a:spLocks noChangeArrowheads="1"/>
          </p:cNvSpPr>
          <p:nvPr/>
        </p:nvSpPr>
        <p:spPr bwMode="auto">
          <a:xfrm>
            <a:off x="152400" y="3827463"/>
            <a:ext cx="24844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At this point, when the infected bacteria were examined, these bacteria </a:t>
            </a:r>
            <a:r>
              <a:rPr lang="en-US" altLang="en-US" sz="1800" u="sng">
                <a:latin typeface="Arial" panose="020B0604020202020204" pitchFamily="34" charset="0"/>
              </a:rPr>
              <a:t>were</a:t>
            </a:r>
            <a:r>
              <a:rPr lang="en-US" altLang="en-US" sz="1800">
                <a:latin typeface="Arial" panose="020B0604020202020204" pitchFamily="34" charset="0"/>
              </a:rPr>
              <a:t>  radioactive.</a:t>
            </a:r>
          </a:p>
        </p:txBody>
      </p:sp>
      <p:sp>
        <p:nvSpPr>
          <p:cNvPr id="4" name="Oval 3">
            <a:extLst>
              <a:ext uri="{FF2B5EF4-FFF2-40B4-BE49-F238E27FC236}">
                <a16:creationId xmlns:a16="http://schemas.microsoft.com/office/drawing/2014/main" id="{DCA09FC7-AFDC-E643-BE27-C4218EAB83AE}"/>
              </a:ext>
            </a:extLst>
          </p:cNvPr>
          <p:cNvSpPr/>
          <p:nvPr/>
        </p:nvSpPr>
        <p:spPr>
          <a:xfrm>
            <a:off x="4022725" y="4038600"/>
            <a:ext cx="1539875" cy="3032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303" name="TextBox 7">
            <a:extLst>
              <a:ext uri="{FF2B5EF4-FFF2-40B4-BE49-F238E27FC236}">
                <a16:creationId xmlns:a16="http://schemas.microsoft.com/office/drawing/2014/main" id="{4F912F42-29A4-424B-BDDB-C6D6DD2292BE}"/>
              </a:ext>
            </a:extLst>
          </p:cNvPr>
          <p:cNvSpPr txBox="1">
            <a:spLocks noChangeArrowheads="1"/>
          </p:cNvSpPr>
          <p:nvPr/>
        </p:nvSpPr>
        <p:spPr bwMode="auto">
          <a:xfrm>
            <a:off x="152400" y="5429250"/>
            <a:ext cx="2484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At this point, when newly made phage were examined, they </a:t>
            </a:r>
            <a:r>
              <a:rPr lang="en-US" altLang="en-US" sz="1800" u="sng">
                <a:latin typeface="Arial" panose="020B0604020202020204" pitchFamily="34" charset="0"/>
              </a:rPr>
              <a:t>were</a:t>
            </a:r>
            <a:r>
              <a:rPr lang="en-US" altLang="en-US" sz="1800">
                <a:latin typeface="Arial" panose="020B0604020202020204" pitchFamily="34" charset="0"/>
              </a:rPr>
              <a:t>  radioactive.</a:t>
            </a:r>
          </a:p>
        </p:txBody>
      </p:sp>
      <p:sp>
        <p:nvSpPr>
          <p:cNvPr id="55304" name="TextBox 8">
            <a:extLst>
              <a:ext uri="{FF2B5EF4-FFF2-40B4-BE49-F238E27FC236}">
                <a16:creationId xmlns:a16="http://schemas.microsoft.com/office/drawing/2014/main" id="{73639CFC-99CD-C247-BA37-46E51E698A2F}"/>
              </a:ext>
            </a:extLst>
          </p:cNvPr>
          <p:cNvSpPr txBox="1">
            <a:spLocks noChangeArrowheads="1"/>
          </p:cNvSpPr>
          <p:nvPr/>
        </p:nvSpPr>
        <p:spPr bwMode="auto">
          <a:xfrm>
            <a:off x="6811963" y="5276850"/>
            <a:ext cx="24844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At this point, when newly made phage were examined, they </a:t>
            </a:r>
            <a:r>
              <a:rPr lang="en-US" altLang="en-US" sz="1800" u="sng">
                <a:latin typeface="Arial" panose="020B0604020202020204" pitchFamily="34" charset="0"/>
              </a:rPr>
              <a:t>were not</a:t>
            </a:r>
            <a:r>
              <a:rPr lang="en-US" altLang="en-US" sz="1800">
                <a:latin typeface="Arial" panose="020B0604020202020204" pitchFamily="34" charset="0"/>
              </a:rPr>
              <a:t>  radioactive.</a:t>
            </a:r>
          </a:p>
        </p:txBody>
      </p:sp>
    </p:spTree>
    <p:extLst>
      <p:ext uri="{BB962C8B-B14F-4D97-AF65-F5344CB8AC3E}">
        <p14:creationId xmlns:p14="http://schemas.microsoft.com/office/powerpoint/2010/main" val="239063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FA050C78-8553-504B-BBA7-072FA961EE79}"/>
              </a:ext>
            </a:extLst>
          </p:cNvPr>
          <p:cNvSpPr>
            <a:spLocks noGrp="1"/>
          </p:cNvSpPr>
          <p:nvPr>
            <p:ph type="title"/>
          </p:nvPr>
        </p:nvSpPr>
        <p:spPr/>
        <p:txBody>
          <a:bodyPr/>
          <a:lstStyle/>
          <a:p>
            <a:r>
              <a:rPr lang="en-US" altLang="en-US"/>
              <a:t>Conclusion…</a:t>
            </a:r>
          </a:p>
        </p:txBody>
      </p:sp>
      <p:sp>
        <p:nvSpPr>
          <p:cNvPr id="57346" name="Content Placeholder 2">
            <a:extLst>
              <a:ext uri="{FF2B5EF4-FFF2-40B4-BE49-F238E27FC236}">
                <a16:creationId xmlns:a16="http://schemas.microsoft.com/office/drawing/2014/main" id="{4E447465-70EC-374B-B07A-D9D3D0783470}"/>
              </a:ext>
            </a:extLst>
          </p:cNvPr>
          <p:cNvSpPr>
            <a:spLocks noGrp="1"/>
          </p:cNvSpPr>
          <p:nvPr>
            <p:ph idx="1"/>
          </p:nvPr>
        </p:nvSpPr>
        <p:spPr/>
        <p:txBody>
          <a:bodyPr/>
          <a:lstStyle/>
          <a:p>
            <a:r>
              <a:rPr lang="en-US" altLang="en-US"/>
              <a:t>Even though  the infecting phage incorporated either P-32 or S-35 into phage components, the infected bacteria and the new </a:t>
            </a:r>
            <a:r>
              <a:rPr lang="ja-JP" altLang="en-US"/>
              <a:t>“</a:t>
            </a:r>
            <a:r>
              <a:rPr lang="en-US" altLang="ja-JP"/>
              <a:t>offspring</a:t>
            </a:r>
            <a:r>
              <a:rPr lang="ja-JP" altLang="en-US"/>
              <a:t>”</a:t>
            </a:r>
            <a:r>
              <a:rPr lang="en-US" altLang="ja-JP"/>
              <a:t> phage only contained P-32.</a:t>
            </a:r>
          </a:p>
          <a:p>
            <a:endParaRPr lang="en-US" altLang="en-US"/>
          </a:p>
          <a:p>
            <a:r>
              <a:rPr lang="en-US" altLang="en-US"/>
              <a:t>The molecule of heredity was p-32 labeled DNA, not protein. The recipe for new phage was in the DNA. </a:t>
            </a:r>
          </a:p>
        </p:txBody>
      </p:sp>
    </p:spTree>
    <p:extLst>
      <p:ext uri="{BB962C8B-B14F-4D97-AF65-F5344CB8AC3E}">
        <p14:creationId xmlns:p14="http://schemas.microsoft.com/office/powerpoint/2010/main" val="2306089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A51C42F9-F384-FC49-A3AF-D7046406F4E3}"/>
              </a:ext>
            </a:extLst>
          </p:cNvPr>
          <p:cNvSpPr>
            <a:spLocks noGrp="1"/>
          </p:cNvSpPr>
          <p:nvPr>
            <p:ph type="title"/>
          </p:nvPr>
        </p:nvSpPr>
        <p:spPr/>
        <p:txBody>
          <a:bodyPr/>
          <a:lstStyle/>
          <a:p>
            <a:r>
              <a:rPr lang="en-US" altLang="en-US"/>
              <a:t>On to Nucleic acid chemistry…</a:t>
            </a:r>
          </a:p>
        </p:txBody>
      </p:sp>
      <p:sp>
        <p:nvSpPr>
          <p:cNvPr id="58370" name="Content Placeholder 2">
            <a:extLst>
              <a:ext uri="{FF2B5EF4-FFF2-40B4-BE49-F238E27FC236}">
                <a16:creationId xmlns:a16="http://schemas.microsoft.com/office/drawing/2014/main" id="{2DF1A14A-413D-6346-9DED-A2228E026773}"/>
              </a:ext>
            </a:extLst>
          </p:cNvPr>
          <p:cNvSpPr>
            <a:spLocks noGrp="1"/>
          </p:cNvSpPr>
          <p:nvPr>
            <p:ph idx="1"/>
          </p:nvPr>
        </p:nvSpPr>
        <p:spPr/>
        <p:txBody>
          <a:bodyPr/>
          <a:lstStyle/>
          <a:p>
            <a:r>
              <a:rPr lang="en-US" altLang="en-US"/>
              <a:t>Nucleic acids----DNA and RNA</a:t>
            </a:r>
          </a:p>
          <a:p>
            <a:endParaRPr lang="en-US" altLang="en-US"/>
          </a:p>
          <a:p>
            <a:r>
              <a:rPr lang="en-US" altLang="en-US"/>
              <a:t>Both are polymers (repeating units) of </a:t>
            </a:r>
            <a:r>
              <a:rPr lang="en-US" altLang="en-US" b="1"/>
              <a:t>nucleotides.</a:t>
            </a:r>
          </a:p>
        </p:txBody>
      </p:sp>
    </p:spTree>
    <p:extLst>
      <p:ext uri="{BB962C8B-B14F-4D97-AF65-F5344CB8AC3E}">
        <p14:creationId xmlns:p14="http://schemas.microsoft.com/office/powerpoint/2010/main" val="2497553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DB4B52F2-EA78-BC4C-9E88-95924B1012C3}"/>
              </a:ext>
            </a:extLst>
          </p:cNvPr>
          <p:cNvSpPr>
            <a:spLocks noGrp="1"/>
          </p:cNvSpPr>
          <p:nvPr>
            <p:ph type="title"/>
          </p:nvPr>
        </p:nvSpPr>
        <p:spPr/>
        <p:txBody>
          <a:bodyPr/>
          <a:lstStyle/>
          <a:p>
            <a:r>
              <a:rPr lang="en-US" altLang="en-US"/>
              <a:t>Nucleotides…</a:t>
            </a:r>
          </a:p>
        </p:txBody>
      </p:sp>
      <p:sp>
        <p:nvSpPr>
          <p:cNvPr id="59394" name="Content Placeholder 2">
            <a:extLst>
              <a:ext uri="{FF2B5EF4-FFF2-40B4-BE49-F238E27FC236}">
                <a16:creationId xmlns:a16="http://schemas.microsoft.com/office/drawing/2014/main" id="{9708940B-5BE6-294D-9239-A42D36E3F816}"/>
              </a:ext>
            </a:extLst>
          </p:cNvPr>
          <p:cNvSpPr>
            <a:spLocks noGrp="1"/>
          </p:cNvSpPr>
          <p:nvPr>
            <p:ph idx="1"/>
          </p:nvPr>
        </p:nvSpPr>
        <p:spPr>
          <a:xfrm>
            <a:off x="1543050" y="1600200"/>
            <a:ext cx="6457950" cy="4800600"/>
          </a:xfrm>
        </p:spPr>
        <p:txBody>
          <a:bodyPr/>
          <a:lstStyle/>
          <a:p>
            <a:r>
              <a:rPr lang="en-US" altLang="en-US"/>
              <a:t>3 components</a:t>
            </a:r>
          </a:p>
          <a:p>
            <a:pPr lvl="1"/>
            <a:r>
              <a:rPr lang="en-US" altLang="en-US" sz="2100"/>
              <a:t>5-carbon (pentose) sugar</a:t>
            </a:r>
          </a:p>
          <a:p>
            <a:pPr lvl="1"/>
            <a:r>
              <a:rPr lang="en-US" altLang="en-US" sz="2100"/>
              <a:t>Nitrogenous base</a:t>
            </a:r>
          </a:p>
          <a:p>
            <a:pPr lvl="1"/>
            <a:r>
              <a:rPr lang="en-US" altLang="en-US" sz="2100"/>
              <a:t>PO</a:t>
            </a:r>
            <a:r>
              <a:rPr lang="en-US" altLang="en-US" sz="2100" baseline="-25000"/>
              <a:t>4</a:t>
            </a:r>
            <a:r>
              <a:rPr lang="en-US" altLang="en-US" sz="2100"/>
              <a:t> group(s)</a:t>
            </a:r>
          </a:p>
          <a:p>
            <a:pPr lvl="1">
              <a:buFont typeface="Arial" panose="020B0604020202020204" pitchFamily="34" charset="0"/>
              <a:buNone/>
            </a:pPr>
            <a:r>
              <a:rPr lang="en-US" altLang="en-US" sz="2100"/>
              <a:t>						</a:t>
            </a:r>
          </a:p>
          <a:p>
            <a:pPr lvl="1">
              <a:buFont typeface="Arial" panose="020B0604020202020204" pitchFamily="34" charset="0"/>
              <a:buNone/>
            </a:pPr>
            <a:r>
              <a:rPr lang="en-US" altLang="en-US" sz="2100"/>
              <a:t>				</a:t>
            </a:r>
          </a:p>
          <a:p>
            <a:pPr lvl="1">
              <a:buFont typeface="Arial" panose="020B0604020202020204" pitchFamily="34" charset="0"/>
              <a:buNone/>
            </a:pPr>
            <a:r>
              <a:rPr lang="en-US" altLang="en-US" sz="2100"/>
              <a:t>		1 PO</a:t>
            </a:r>
            <a:r>
              <a:rPr lang="en-US" altLang="en-US" sz="2100" baseline="-25000"/>
              <a:t>4</a:t>
            </a:r>
            <a:r>
              <a:rPr lang="en-US" altLang="en-US" sz="2100"/>
              <a:t> group =nucleoside monophosphate</a:t>
            </a:r>
          </a:p>
          <a:p>
            <a:pPr lvl="1">
              <a:buFont typeface="Arial" panose="020B0604020202020204" pitchFamily="34" charset="0"/>
              <a:buNone/>
            </a:pPr>
            <a:r>
              <a:rPr lang="en-US" altLang="en-US" sz="2100"/>
              <a:t>			2 PO</a:t>
            </a:r>
            <a:r>
              <a:rPr lang="en-US" altLang="en-US" sz="2100" baseline="-25000"/>
              <a:t>4</a:t>
            </a:r>
            <a:r>
              <a:rPr lang="en-US" altLang="en-US" sz="2100"/>
              <a:t> groups =nucleoside diphosphate</a:t>
            </a:r>
          </a:p>
          <a:p>
            <a:pPr lvl="1">
              <a:buFont typeface="Arial" panose="020B0604020202020204" pitchFamily="34" charset="0"/>
              <a:buNone/>
            </a:pPr>
            <a:r>
              <a:rPr lang="en-US" altLang="en-US" sz="2100"/>
              <a:t>			3 PO</a:t>
            </a:r>
            <a:r>
              <a:rPr lang="en-US" altLang="en-US" sz="2100" baseline="-25000"/>
              <a:t>4</a:t>
            </a:r>
            <a:r>
              <a:rPr lang="en-US" altLang="en-US" sz="2100"/>
              <a:t> groups =nucleoside triphosphate</a:t>
            </a:r>
          </a:p>
        </p:txBody>
      </p:sp>
      <p:sp>
        <p:nvSpPr>
          <p:cNvPr id="4" name="Right Brace 3">
            <a:extLst>
              <a:ext uri="{FF2B5EF4-FFF2-40B4-BE49-F238E27FC236}">
                <a16:creationId xmlns:a16="http://schemas.microsoft.com/office/drawing/2014/main" id="{4C80786C-B9C1-9140-9C17-30EB2600D0F4}"/>
              </a:ext>
            </a:extLst>
          </p:cNvPr>
          <p:cNvSpPr/>
          <p:nvPr/>
        </p:nvSpPr>
        <p:spPr>
          <a:xfrm>
            <a:off x="4914900" y="2628900"/>
            <a:ext cx="228600" cy="57150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9396" name="TextBox 4">
            <a:extLst>
              <a:ext uri="{FF2B5EF4-FFF2-40B4-BE49-F238E27FC236}">
                <a16:creationId xmlns:a16="http://schemas.microsoft.com/office/drawing/2014/main" id="{69B423D2-F6F5-9B4E-83AB-F3BE49FFEB6F}"/>
              </a:ext>
            </a:extLst>
          </p:cNvPr>
          <p:cNvSpPr txBox="1">
            <a:spLocks noChangeArrowheads="1"/>
          </p:cNvSpPr>
          <p:nvPr/>
        </p:nvSpPr>
        <p:spPr bwMode="auto">
          <a:xfrm>
            <a:off x="5432425" y="2857500"/>
            <a:ext cx="15827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500" b="1">
                <a:latin typeface="Arial" panose="020B0604020202020204" pitchFamily="34" charset="0"/>
              </a:rPr>
              <a:t>Nucleo</a:t>
            </a:r>
            <a:r>
              <a:rPr lang="en-US" altLang="en-US" sz="1500" b="1" u="sng">
                <a:latin typeface="Arial" panose="020B0604020202020204" pitchFamily="34" charset="0"/>
              </a:rPr>
              <a:t>side</a:t>
            </a:r>
          </a:p>
        </p:txBody>
      </p:sp>
      <p:cxnSp>
        <p:nvCxnSpPr>
          <p:cNvPr id="7" name="Straight Arrow Connector 6">
            <a:extLst>
              <a:ext uri="{FF2B5EF4-FFF2-40B4-BE49-F238E27FC236}">
                <a16:creationId xmlns:a16="http://schemas.microsoft.com/office/drawing/2014/main" id="{8A9626E6-8992-B243-AE44-CAC752E63BF2}"/>
              </a:ext>
            </a:extLst>
          </p:cNvPr>
          <p:cNvCxnSpPr/>
          <p:nvPr/>
        </p:nvCxnSpPr>
        <p:spPr>
          <a:xfrm>
            <a:off x="2057400" y="3505200"/>
            <a:ext cx="444500" cy="4810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806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0">
            <a:extLst>
              <a:ext uri="{FF2B5EF4-FFF2-40B4-BE49-F238E27FC236}">
                <a16:creationId xmlns:a16="http://schemas.microsoft.com/office/drawing/2014/main" id="{34A89102-6C1E-E445-84A1-2060D168E615}"/>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10.9a</a:t>
            </a:r>
          </a:p>
        </p:txBody>
      </p:sp>
      <p:pic>
        <p:nvPicPr>
          <p:cNvPr id="60418" name="Picture 11">
            <a:extLst>
              <a:ext uri="{FF2B5EF4-FFF2-40B4-BE49-F238E27FC236}">
                <a16:creationId xmlns:a16="http://schemas.microsoft.com/office/drawing/2014/main" id="{A1677739-D927-5240-88A2-7A391AE7E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661"/>
          <a:stretch>
            <a:fillRect/>
          </a:stretch>
        </p:blipFill>
        <p:spPr bwMode="auto">
          <a:xfrm>
            <a:off x="1384300" y="1546225"/>
            <a:ext cx="6408738"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3">
            <a:extLst>
              <a:ext uri="{FF2B5EF4-FFF2-40B4-BE49-F238E27FC236}">
                <a16:creationId xmlns:a16="http://schemas.microsoft.com/office/drawing/2014/main" id="{E713EEBF-F3EF-7C48-8ED8-FBB4E460E041}"/>
              </a:ext>
            </a:extLst>
          </p:cNvPr>
          <p:cNvSpPr txBox="1">
            <a:spLocks noChangeArrowheads="1"/>
          </p:cNvSpPr>
          <p:nvPr/>
        </p:nvSpPr>
        <p:spPr bwMode="auto">
          <a:xfrm>
            <a:off x="2971800" y="914400"/>
            <a:ext cx="3600450" cy="923925"/>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b="1" dirty="0">
                <a:ea typeface="MS PGothic" charset="0"/>
                <a:cs typeface="MS PGothic" charset="0"/>
              </a:rPr>
              <a:t>The bases---Do not memorize atomic structure but recognize pyrimidine vs. purine—note all contain nitrogen. </a:t>
            </a:r>
          </a:p>
          <a:p>
            <a:pPr eaLnBrk="1" hangingPunct="1">
              <a:defRPr/>
            </a:pPr>
            <a:endParaRPr lang="en-US" sz="1350" dirty="0">
              <a:ea typeface="MS PGothic" charset="0"/>
              <a:cs typeface="MS PGothic" charset="0"/>
            </a:endParaRPr>
          </a:p>
        </p:txBody>
      </p:sp>
    </p:spTree>
    <p:extLst>
      <p:ext uri="{BB962C8B-B14F-4D97-AF65-F5344CB8AC3E}">
        <p14:creationId xmlns:p14="http://schemas.microsoft.com/office/powerpoint/2010/main" val="3274120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0">
            <a:extLst>
              <a:ext uri="{FF2B5EF4-FFF2-40B4-BE49-F238E27FC236}">
                <a16:creationId xmlns:a16="http://schemas.microsoft.com/office/drawing/2014/main" id="{2784DB92-08EA-BE40-8C3F-8A020AEDE810}"/>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10.9b</a:t>
            </a:r>
          </a:p>
        </p:txBody>
      </p:sp>
      <p:pic>
        <p:nvPicPr>
          <p:cNvPr id="33794" name="Picture 11">
            <a:extLst>
              <a:ext uri="{FF2B5EF4-FFF2-40B4-BE49-F238E27FC236}">
                <a16:creationId xmlns:a16="http://schemas.microsoft.com/office/drawing/2014/main" id="{777BF4C7-F5F3-F844-91CD-55D8E7C93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2936"/>
          <a:stretch>
            <a:fillRect/>
          </a:stretch>
        </p:blipFill>
        <p:spPr bwMode="auto">
          <a:xfrm>
            <a:off x="1387475" y="2289175"/>
            <a:ext cx="640238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3">
            <a:extLst>
              <a:ext uri="{FF2B5EF4-FFF2-40B4-BE49-F238E27FC236}">
                <a16:creationId xmlns:a16="http://schemas.microsoft.com/office/drawing/2014/main" id="{731871C3-253F-3F47-8607-1B0D40A37DFD}"/>
              </a:ext>
            </a:extLst>
          </p:cNvPr>
          <p:cNvSpPr txBox="1">
            <a:spLocks noChangeArrowheads="1"/>
          </p:cNvSpPr>
          <p:nvPr/>
        </p:nvSpPr>
        <p:spPr bwMode="auto">
          <a:xfrm>
            <a:off x="2857500" y="1257300"/>
            <a:ext cx="3829050" cy="7159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350">
                <a:ea typeface="MS PGothic" charset="0"/>
                <a:cs typeface="MS PGothic" charset="0"/>
              </a:rPr>
              <a:t>Pentose sugars in RNA and DNA </a:t>
            </a:r>
          </a:p>
          <a:p>
            <a:pPr algn="ctr" eaLnBrk="1" hangingPunct="1">
              <a:defRPr/>
            </a:pPr>
            <a:r>
              <a:rPr lang="en-US" sz="1350">
                <a:ea typeface="MS PGothic" charset="0"/>
                <a:cs typeface="MS PGothic" charset="0"/>
              </a:rPr>
              <a:t>DRAW THEM!!  Note the numbering of atoms (1</a:t>
            </a:r>
            <a:r>
              <a:rPr lang="ja-JP" altLang="en-US" sz="1350">
                <a:ea typeface="MS PGothic" charset="0"/>
                <a:cs typeface="MS PGothic" charset="0"/>
              </a:rPr>
              <a:t>’</a:t>
            </a:r>
            <a:r>
              <a:rPr lang="en-US" altLang="ja-JP" sz="1350">
                <a:ea typeface="Arial" charset="0"/>
                <a:cs typeface="Arial" charset="0"/>
              </a:rPr>
              <a:t>, 2</a:t>
            </a:r>
            <a:r>
              <a:rPr lang="ja-JP" altLang="en-US" sz="1350">
                <a:ea typeface="MS PGothic" charset="0"/>
                <a:cs typeface="MS PGothic" charset="0"/>
              </a:rPr>
              <a:t>’</a:t>
            </a:r>
            <a:r>
              <a:rPr lang="en-US" altLang="ja-JP" sz="1350">
                <a:cs typeface="Arial" charset="0"/>
              </a:rPr>
              <a:t>….carbons).</a:t>
            </a:r>
            <a:endParaRPr lang="en-US" sz="1350">
              <a:cs typeface="Arial" charset="0"/>
            </a:endParaRPr>
          </a:p>
        </p:txBody>
      </p:sp>
      <p:sp>
        <p:nvSpPr>
          <p:cNvPr id="56324" name="TextBox 4">
            <a:extLst>
              <a:ext uri="{FF2B5EF4-FFF2-40B4-BE49-F238E27FC236}">
                <a16:creationId xmlns:a16="http://schemas.microsoft.com/office/drawing/2014/main" id="{69C10FDC-E758-8E4A-8E6E-6498CDC98E8B}"/>
              </a:ext>
            </a:extLst>
          </p:cNvPr>
          <p:cNvSpPr txBox="1">
            <a:spLocks noChangeArrowheads="1"/>
          </p:cNvSpPr>
          <p:nvPr/>
        </p:nvSpPr>
        <p:spPr bwMode="auto">
          <a:xfrm>
            <a:off x="2857500" y="5086350"/>
            <a:ext cx="1828800" cy="3000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Found in RNA</a:t>
            </a:r>
          </a:p>
        </p:txBody>
      </p:sp>
      <p:sp>
        <p:nvSpPr>
          <p:cNvPr id="56325" name="TextBox 5">
            <a:extLst>
              <a:ext uri="{FF2B5EF4-FFF2-40B4-BE49-F238E27FC236}">
                <a16:creationId xmlns:a16="http://schemas.microsoft.com/office/drawing/2014/main" id="{1924B482-C52C-D042-8235-BAD1FB3B4EF7}"/>
              </a:ext>
            </a:extLst>
          </p:cNvPr>
          <p:cNvSpPr txBox="1">
            <a:spLocks noChangeArrowheads="1"/>
          </p:cNvSpPr>
          <p:nvPr/>
        </p:nvSpPr>
        <p:spPr bwMode="auto">
          <a:xfrm>
            <a:off x="5829300" y="5086350"/>
            <a:ext cx="1485900" cy="3000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Found in DNA</a:t>
            </a:r>
          </a:p>
        </p:txBody>
      </p:sp>
    </p:spTree>
    <p:extLst>
      <p:ext uri="{BB962C8B-B14F-4D97-AF65-F5344CB8AC3E}">
        <p14:creationId xmlns:p14="http://schemas.microsoft.com/office/powerpoint/2010/main" val="1004202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0">
            <a:extLst>
              <a:ext uri="{FF2B5EF4-FFF2-40B4-BE49-F238E27FC236}">
                <a16:creationId xmlns:a16="http://schemas.microsoft.com/office/drawing/2014/main" id="{D645382B-3C6F-C44F-AD2D-CFB62F89252B}"/>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10.11</a:t>
            </a:r>
          </a:p>
        </p:txBody>
      </p:sp>
      <p:pic>
        <p:nvPicPr>
          <p:cNvPr id="35842" name="Picture 11">
            <a:extLst>
              <a:ext uri="{FF2B5EF4-FFF2-40B4-BE49-F238E27FC236}">
                <a16:creationId xmlns:a16="http://schemas.microsoft.com/office/drawing/2014/main" id="{F36BAF69-8600-A841-BD4A-2731857DA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590"/>
          <a:stretch>
            <a:fillRect/>
          </a:stretch>
        </p:blipFill>
        <p:spPr bwMode="auto">
          <a:xfrm>
            <a:off x="1389063" y="2058988"/>
            <a:ext cx="6399212"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3">
            <a:extLst>
              <a:ext uri="{FF2B5EF4-FFF2-40B4-BE49-F238E27FC236}">
                <a16:creationId xmlns:a16="http://schemas.microsoft.com/office/drawing/2014/main" id="{EB868221-D045-ED46-AB3A-8A92F3BEA426}"/>
              </a:ext>
            </a:extLst>
          </p:cNvPr>
          <p:cNvSpPr txBox="1">
            <a:spLocks noChangeArrowheads="1"/>
          </p:cNvSpPr>
          <p:nvPr/>
        </p:nvSpPr>
        <p:spPr bwMode="auto">
          <a:xfrm>
            <a:off x="1943100" y="1085850"/>
            <a:ext cx="4743450" cy="113030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Complete structure of nucleotides</a:t>
            </a:r>
          </a:p>
          <a:p>
            <a:pPr eaLnBrk="1" hangingPunct="1">
              <a:defRPr/>
            </a:pPr>
            <a:r>
              <a:rPr lang="en-US" sz="1350">
                <a:ea typeface="MS PGothic" charset="0"/>
                <a:cs typeface="MS PGothic" charset="0"/>
              </a:rPr>
              <a:t>	Base forms bond with the 1</a:t>
            </a:r>
            <a:r>
              <a:rPr lang="ja-JP" altLang="en-US" sz="1350">
                <a:ea typeface="MS PGothic" charset="0"/>
                <a:cs typeface="MS PGothic" charset="0"/>
              </a:rPr>
              <a:t>’</a:t>
            </a:r>
            <a:r>
              <a:rPr lang="en-US" altLang="ja-JP" sz="1350">
                <a:ea typeface="Arial" charset="0"/>
                <a:cs typeface="Arial" charset="0"/>
              </a:rPr>
              <a:t> carbon of the sugar</a:t>
            </a:r>
          </a:p>
          <a:p>
            <a:pPr eaLnBrk="1" hangingPunct="1">
              <a:defRPr/>
            </a:pPr>
            <a:r>
              <a:rPr lang="en-US" sz="1350">
                <a:ea typeface="Arial" charset="0"/>
                <a:cs typeface="Arial" charset="0"/>
              </a:rPr>
              <a:t>	Phosphate forms bond with the 5</a:t>
            </a:r>
            <a:r>
              <a:rPr lang="ja-JP" altLang="en-US" sz="1350">
                <a:ea typeface="MS PGothic" charset="0"/>
                <a:cs typeface="MS PGothic" charset="0"/>
              </a:rPr>
              <a:t>’</a:t>
            </a:r>
            <a:r>
              <a:rPr lang="en-US" altLang="ja-JP" sz="1350">
                <a:cs typeface="Arial" charset="0"/>
              </a:rPr>
              <a:t>carbon of the 	sugar</a:t>
            </a:r>
            <a:endParaRPr lang="en-US" sz="1350">
              <a:cs typeface="Arial" charset="0"/>
            </a:endParaRPr>
          </a:p>
        </p:txBody>
      </p:sp>
      <p:cxnSp>
        <p:nvCxnSpPr>
          <p:cNvPr id="6" name="Straight Arrow Connector 5">
            <a:extLst>
              <a:ext uri="{FF2B5EF4-FFF2-40B4-BE49-F238E27FC236}">
                <a16:creationId xmlns:a16="http://schemas.microsoft.com/office/drawing/2014/main" id="{7F3897B1-0067-5641-B255-B4D93B17406F}"/>
              </a:ext>
            </a:extLst>
          </p:cNvPr>
          <p:cNvCxnSpPr/>
          <p:nvPr/>
        </p:nvCxnSpPr>
        <p:spPr>
          <a:xfrm rot="16200000" flipV="1">
            <a:off x="3657600" y="4972050"/>
            <a:ext cx="514350" cy="2857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86BB066-96EA-404B-AC84-10205E869656}"/>
              </a:ext>
            </a:extLst>
          </p:cNvPr>
          <p:cNvCxnSpPr/>
          <p:nvPr/>
        </p:nvCxnSpPr>
        <p:spPr>
          <a:xfrm rot="16200000" flipV="1">
            <a:off x="6743700" y="4914900"/>
            <a:ext cx="514350" cy="2857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374" name="TextBox 8">
            <a:extLst>
              <a:ext uri="{FF2B5EF4-FFF2-40B4-BE49-F238E27FC236}">
                <a16:creationId xmlns:a16="http://schemas.microsoft.com/office/drawing/2014/main" id="{520B8E51-DA1A-7147-9264-7FE49AAF9384}"/>
              </a:ext>
            </a:extLst>
          </p:cNvPr>
          <p:cNvSpPr txBox="1">
            <a:spLocks noChangeArrowheads="1"/>
          </p:cNvSpPr>
          <p:nvPr/>
        </p:nvSpPr>
        <p:spPr bwMode="auto">
          <a:xfrm>
            <a:off x="3486150" y="5372100"/>
            <a:ext cx="1771650" cy="3000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d=deoxyribose</a:t>
            </a:r>
          </a:p>
        </p:txBody>
      </p:sp>
      <p:sp>
        <p:nvSpPr>
          <p:cNvPr id="58375" name="TextBox 9">
            <a:extLst>
              <a:ext uri="{FF2B5EF4-FFF2-40B4-BE49-F238E27FC236}">
                <a16:creationId xmlns:a16="http://schemas.microsoft.com/office/drawing/2014/main" id="{D69B3B8C-12EA-0741-BF4A-D925089E1B4F}"/>
              </a:ext>
            </a:extLst>
          </p:cNvPr>
          <p:cNvSpPr txBox="1">
            <a:spLocks noChangeArrowheads="1"/>
          </p:cNvSpPr>
          <p:nvPr/>
        </p:nvSpPr>
        <p:spPr bwMode="auto">
          <a:xfrm>
            <a:off x="6000750" y="5372100"/>
            <a:ext cx="1371600" cy="3000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no </a:t>
            </a:r>
            <a:r>
              <a:rPr lang="ja-JP" altLang="en-US" sz="1350">
                <a:ea typeface="MS PGothic" charset="0"/>
                <a:cs typeface="MS PGothic" charset="0"/>
              </a:rPr>
              <a:t>“</a:t>
            </a:r>
            <a:r>
              <a:rPr lang="en-US" altLang="ja-JP" sz="1350">
                <a:ea typeface="Arial" charset="0"/>
                <a:cs typeface="Arial" charset="0"/>
              </a:rPr>
              <a:t>d</a:t>
            </a:r>
            <a:r>
              <a:rPr lang="ja-JP" altLang="en-US" sz="1350">
                <a:ea typeface="MS PGothic" charset="0"/>
                <a:cs typeface="MS PGothic" charset="0"/>
              </a:rPr>
              <a:t>”</a:t>
            </a:r>
            <a:r>
              <a:rPr lang="en-US" altLang="ja-JP" sz="1350">
                <a:cs typeface="Arial" charset="0"/>
              </a:rPr>
              <a:t>= ribose</a:t>
            </a:r>
            <a:endParaRPr lang="en-US" sz="1350">
              <a:cs typeface="Arial" charset="0"/>
            </a:endParaRPr>
          </a:p>
        </p:txBody>
      </p:sp>
    </p:spTree>
    <p:extLst>
      <p:ext uri="{BB962C8B-B14F-4D97-AF65-F5344CB8AC3E}">
        <p14:creationId xmlns:p14="http://schemas.microsoft.com/office/powerpoint/2010/main" val="3208568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AA917427-6ADA-E74D-953A-7B96E64671F6}"/>
              </a:ext>
            </a:extLst>
          </p:cNvPr>
          <p:cNvSpPr>
            <a:spLocks noGrp="1"/>
          </p:cNvSpPr>
          <p:nvPr>
            <p:ph type="title"/>
          </p:nvPr>
        </p:nvSpPr>
        <p:spPr/>
        <p:txBody>
          <a:bodyPr/>
          <a:lstStyle/>
          <a:p>
            <a:r>
              <a:rPr lang="en-US" altLang="en-US"/>
              <a:t>Sketch a nucleotide—show this level of detail</a:t>
            </a:r>
          </a:p>
        </p:txBody>
      </p:sp>
      <p:sp>
        <p:nvSpPr>
          <p:cNvPr id="37890" name="Content Placeholder 2">
            <a:extLst>
              <a:ext uri="{FF2B5EF4-FFF2-40B4-BE49-F238E27FC236}">
                <a16:creationId xmlns:a16="http://schemas.microsoft.com/office/drawing/2014/main" id="{79930759-980D-E74B-BD5A-0B0E6E056118}"/>
              </a:ext>
            </a:extLst>
          </p:cNvPr>
          <p:cNvSpPr>
            <a:spLocks noGrp="1"/>
          </p:cNvSpPr>
          <p:nvPr>
            <p:ph idx="1"/>
          </p:nvPr>
        </p:nvSpPr>
        <p:spPr/>
        <p:txBody>
          <a:bodyPr/>
          <a:lstStyle/>
          <a:p>
            <a:r>
              <a:rPr lang="en-US" altLang="en-US"/>
              <a:t>Need not show atomic detail of all bases</a:t>
            </a:r>
          </a:p>
          <a:p>
            <a:r>
              <a:rPr lang="en-US" altLang="en-US"/>
              <a:t>Need to show carbon numbering of the sugar</a:t>
            </a:r>
          </a:p>
          <a:p>
            <a:r>
              <a:rPr lang="en-US" altLang="en-US"/>
              <a:t>Phosphate groups</a:t>
            </a:r>
          </a:p>
        </p:txBody>
      </p:sp>
      <p:pic>
        <p:nvPicPr>
          <p:cNvPr id="37891" name="Picture 3">
            <a:extLst>
              <a:ext uri="{FF2B5EF4-FFF2-40B4-BE49-F238E27FC236}">
                <a16:creationId xmlns:a16="http://schemas.microsoft.com/office/drawing/2014/main" id="{EB08106E-8E37-9245-B1C0-045FBB411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1738" y="3363913"/>
            <a:ext cx="3810000"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6F64078-BD41-CB4F-960E-AC653022C100}"/>
              </a:ext>
            </a:extLst>
          </p:cNvPr>
          <p:cNvSpPr>
            <a:spLocks noChangeArrowheads="1"/>
          </p:cNvSpPr>
          <p:nvPr/>
        </p:nvSpPr>
        <p:spPr bwMode="auto">
          <a:xfrm>
            <a:off x="6035675" y="3825875"/>
            <a:ext cx="682625" cy="37782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endParaRPr lang="en-US">
              <a:solidFill>
                <a:schemeClr val="lt1"/>
              </a:solidFill>
            </a:endParaRPr>
          </a:p>
        </p:txBody>
      </p:sp>
      <p:sp>
        <p:nvSpPr>
          <p:cNvPr id="8198" name="TextBox 4">
            <a:extLst>
              <a:ext uri="{FF2B5EF4-FFF2-40B4-BE49-F238E27FC236}">
                <a16:creationId xmlns:a16="http://schemas.microsoft.com/office/drawing/2014/main" id="{7C728FAA-DB8E-9C4F-94EA-907EB83CAD81}"/>
              </a:ext>
            </a:extLst>
          </p:cNvPr>
          <p:cNvSpPr txBox="1">
            <a:spLocks noChangeArrowheads="1"/>
          </p:cNvSpPr>
          <p:nvPr/>
        </p:nvSpPr>
        <p:spPr bwMode="auto">
          <a:xfrm>
            <a:off x="6053138" y="3852863"/>
            <a:ext cx="942975" cy="300037"/>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defRPr/>
            </a:pPr>
            <a:r>
              <a:rPr lang="en-US" sz="1350">
                <a:solidFill>
                  <a:schemeClr val="bg1"/>
                </a:solidFill>
              </a:rPr>
              <a:t>Thymine</a:t>
            </a:r>
          </a:p>
        </p:txBody>
      </p:sp>
    </p:spTree>
    <p:extLst>
      <p:ext uri="{BB962C8B-B14F-4D97-AF65-F5344CB8AC3E}">
        <p14:creationId xmlns:p14="http://schemas.microsoft.com/office/powerpoint/2010/main" val="3600042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3">
            <a:extLst>
              <a:ext uri="{FF2B5EF4-FFF2-40B4-BE49-F238E27FC236}">
                <a16:creationId xmlns:a16="http://schemas.microsoft.com/office/drawing/2014/main" id="{85164A82-8EAD-154A-8D5B-F89033A65919}"/>
              </a:ext>
            </a:extLst>
          </p:cNvPr>
          <p:cNvSpPr>
            <a:spLocks noGrp="1"/>
          </p:cNvSpPr>
          <p:nvPr>
            <p:ph type="title"/>
          </p:nvPr>
        </p:nvSpPr>
        <p:spPr/>
        <p:txBody>
          <a:bodyPr/>
          <a:lstStyle/>
          <a:p>
            <a:r>
              <a:rPr lang="en-US" altLang="en-US"/>
              <a:t>Table 5–1</a:t>
            </a:r>
          </a:p>
        </p:txBody>
      </p:sp>
      <p:sp>
        <p:nvSpPr>
          <p:cNvPr id="54274" name="Footer Placeholder 4">
            <a:extLst>
              <a:ext uri="{FF2B5EF4-FFF2-40B4-BE49-F238E27FC236}">
                <a16:creationId xmlns:a16="http://schemas.microsoft.com/office/drawing/2014/main" id="{94E7C995-5108-2043-9E1F-AA7B7E808EF4}"/>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898989"/>
                </a:solidFill>
                <a:latin typeface="Calibri" panose="020F0502020204030204" pitchFamily="34" charset="0"/>
              </a:rPr>
              <a:t>© 2015 Pearson Education, Inc.</a:t>
            </a:r>
          </a:p>
        </p:txBody>
      </p:sp>
      <p:pic>
        <p:nvPicPr>
          <p:cNvPr id="54275" name="Picture 1">
            <a:extLst>
              <a:ext uri="{FF2B5EF4-FFF2-40B4-BE49-F238E27FC236}">
                <a16:creationId xmlns:a16="http://schemas.microsoft.com/office/drawing/2014/main" id="{CB28D4AB-0FEF-6C47-A155-660D744DA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2239963"/>
            <a:ext cx="85471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083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8122C5B4-5E93-724C-83DB-E092C25C9642}"/>
              </a:ext>
            </a:extLst>
          </p:cNvPr>
          <p:cNvSpPr>
            <a:spLocks noGrp="1"/>
          </p:cNvSpPr>
          <p:nvPr>
            <p:ph type="title"/>
          </p:nvPr>
        </p:nvSpPr>
        <p:spPr>
          <a:xfrm>
            <a:off x="293688" y="228600"/>
            <a:ext cx="8469312" cy="2251075"/>
          </a:xfrm>
        </p:spPr>
        <p:txBody>
          <a:bodyPr/>
          <a:lstStyle/>
          <a:p>
            <a:pPr algn="l"/>
            <a:r>
              <a:rPr lang="en-US" altLang="en-US" sz="2800"/>
              <a:t>When talking about any or all RNA or DNA building blocks we us “N” to designate any/all of the bases. For example, d</a:t>
            </a:r>
            <a:r>
              <a:rPr lang="en-US" altLang="en-US" sz="2800" b="1" u="sng"/>
              <a:t>N</a:t>
            </a:r>
            <a:r>
              <a:rPr lang="en-US" altLang="en-US" sz="2800"/>
              <a:t>TP—could be dATP, dCTP, dTTP, or dGTP.  If dNPT is plural (dNTPs), we are referring to all 4 DNA nucleotides. </a:t>
            </a:r>
          </a:p>
        </p:txBody>
      </p:sp>
      <p:sp>
        <p:nvSpPr>
          <p:cNvPr id="3" name="Content Placeholder 2">
            <a:extLst>
              <a:ext uri="{FF2B5EF4-FFF2-40B4-BE49-F238E27FC236}">
                <a16:creationId xmlns:a16="http://schemas.microsoft.com/office/drawing/2014/main" id="{5503819B-77E5-714D-84C7-A5EF6B7A3432}"/>
              </a:ext>
            </a:extLst>
          </p:cNvPr>
          <p:cNvSpPr>
            <a:spLocks noGrp="1"/>
          </p:cNvSpPr>
          <p:nvPr>
            <p:ph idx="1"/>
          </p:nvPr>
        </p:nvSpPr>
        <p:spPr>
          <a:xfrm>
            <a:off x="293688" y="2479675"/>
            <a:ext cx="8164512" cy="4987925"/>
          </a:xfrm>
        </p:spPr>
        <p:txBody>
          <a:bodyPr/>
          <a:lstStyle/>
          <a:p>
            <a:pPr>
              <a:defRPr/>
            </a:pPr>
            <a:r>
              <a:rPr lang="en-US" dirty="0"/>
              <a:t>Recognize small differences in structure/chemical make up! </a:t>
            </a:r>
          </a:p>
          <a:p>
            <a:pPr>
              <a:defRPr/>
            </a:pPr>
            <a:r>
              <a:rPr lang="en-US" dirty="0"/>
              <a:t>Be sure to be able to distinguish between:</a:t>
            </a:r>
          </a:p>
          <a:p>
            <a:pPr marL="0" indent="0">
              <a:buFont typeface="Arial" panose="020B0604020202020204" pitchFamily="34" charset="0"/>
              <a:buNone/>
              <a:defRPr/>
            </a:pPr>
            <a:r>
              <a:rPr lang="en-US" dirty="0" err="1"/>
              <a:t>dNTPs</a:t>
            </a:r>
            <a:r>
              <a:rPr lang="en-US" dirty="0"/>
              <a:t> and NTPs</a:t>
            </a:r>
          </a:p>
          <a:p>
            <a:pPr marL="0" indent="0">
              <a:buFont typeface="Arial" panose="020B0604020202020204" pitchFamily="34" charset="0"/>
              <a:buNone/>
              <a:defRPr/>
            </a:pPr>
            <a:r>
              <a:rPr lang="en-US" dirty="0" err="1"/>
              <a:t>dNMPs</a:t>
            </a:r>
            <a:r>
              <a:rPr lang="en-US" dirty="0"/>
              <a:t>, </a:t>
            </a:r>
            <a:r>
              <a:rPr lang="en-US" dirty="0" err="1"/>
              <a:t>dNDPs</a:t>
            </a:r>
            <a:r>
              <a:rPr lang="en-US" dirty="0"/>
              <a:t>, dNTPs</a:t>
            </a:r>
          </a:p>
          <a:p>
            <a:pPr>
              <a:defRPr/>
            </a:pPr>
            <a:r>
              <a:rPr lang="en-US" dirty="0"/>
              <a:t>Be able to  recognize a stretch of RNA from a single strand of DNA….</a:t>
            </a:r>
          </a:p>
        </p:txBody>
      </p:sp>
    </p:spTree>
    <p:extLst>
      <p:ext uri="{BB962C8B-B14F-4D97-AF65-F5344CB8AC3E}">
        <p14:creationId xmlns:p14="http://schemas.microsoft.com/office/powerpoint/2010/main" val="1118373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C4CB97CF-A1E5-8946-ABCE-39EC0D77CACA}"/>
              </a:ext>
            </a:extLst>
          </p:cNvPr>
          <p:cNvSpPr>
            <a:spLocks noGrp="1"/>
          </p:cNvSpPr>
          <p:nvPr>
            <p:ph type="title"/>
          </p:nvPr>
        </p:nvSpPr>
        <p:spPr/>
        <p:txBody>
          <a:bodyPr/>
          <a:lstStyle/>
          <a:p>
            <a:r>
              <a:rPr lang="en-US" altLang="en-US"/>
              <a:t>By the way</a:t>
            </a:r>
            <a:r>
              <a:rPr lang="mr-IN" altLang="en-US"/>
              <a:t>…</a:t>
            </a:r>
            <a:r>
              <a:rPr lang="en-US" altLang="en-US"/>
              <a:t>.Nucleotides serve various functions</a:t>
            </a:r>
          </a:p>
        </p:txBody>
      </p:sp>
      <p:sp>
        <p:nvSpPr>
          <p:cNvPr id="39938" name="Content Placeholder 2">
            <a:extLst>
              <a:ext uri="{FF2B5EF4-FFF2-40B4-BE49-F238E27FC236}">
                <a16:creationId xmlns:a16="http://schemas.microsoft.com/office/drawing/2014/main" id="{82BE1DB1-8939-544F-81E6-DDF46DCE6889}"/>
              </a:ext>
            </a:extLst>
          </p:cNvPr>
          <p:cNvSpPr>
            <a:spLocks noGrp="1"/>
          </p:cNvSpPr>
          <p:nvPr>
            <p:ph idx="1"/>
          </p:nvPr>
        </p:nvSpPr>
        <p:spPr/>
        <p:txBody>
          <a:bodyPr/>
          <a:lstStyle/>
          <a:p>
            <a:r>
              <a:rPr lang="en-US" altLang="en-US"/>
              <a:t>Nucleic acid (RNA and DNA)  building blocks* (our focus here)</a:t>
            </a:r>
          </a:p>
          <a:p>
            <a:endParaRPr lang="en-US" altLang="en-US"/>
          </a:p>
          <a:p>
            <a:pPr>
              <a:buFont typeface="Arial" panose="020B0604020202020204" pitchFamily="34" charset="0"/>
              <a:buNone/>
            </a:pPr>
            <a:endParaRPr lang="en-US" altLang="en-US"/>
          </a:p>
          <a:p>
            <a:r>
              <a:rPr lang="en-US" altLang="en-US"/>
              <a:t>Energy molecules (ATP/GTP)</a:t>
            </a:r>
          </a:p>
          <a:p>
            <a:r>
              <a:rPr lang="en-US" altLang="en-US"/>
              <a:t>Signaling molecules (cAMP)</a:t>
            </a:r>
          </a:p>
        </p:txBody>
      </p:sp>
    </p:spTree>
    <p:extLst>
      <p:ext uri="{BB962C8B-B14F-4D97-AF65-F5344CB8AC3E}">
        <p14:creationId xmlns:p14="http://schemas.microsoft.com/office/powerpoint/2010/main" val="1772796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570C417A-6177-AE43-B484-4A7EA9AD37C6}"/>
              </a:ext>
            </a:extLst>
          </p:cNvPr>
          <p:cNvSpPr>
            <a:spLocks noGrp="1"/>
          </p:cNvSpPr>
          <p:nvPr>
            <p:ph type="title"/>
          </p:nvPr>
        </p:nvSpPr>
        <p:spPr/>
        <p:txBody>
          <a:bodyPr>
            <a:normAutofit fontScale="90000"/>
          </a:bodyPr>
          <a:lstStyle/>
          <a:p>
            <a:pPr>
              <a:defRPr/>
            </a:pPr>
            <a:r>
              <a:rPr lang="en-US" dirty="0">
                <a:ea typeface="MS PGothic" charset="0"/>
                <a:cs typeface="MS PGothic" charset="0"/>
              </a:rPr>
              <a:t>DNA/RNA  made of</a:t>
            </a:r>
            <a:r>
              <a:rPr lang="en-US" u="sng" dirty="0">
                <a:ea typeface="MS PGothic" charset="0"/>
                <a:cs typeface="MS PGothic" charset="0"/>
              </a:rPr>
              <a:t>  chemically linked </a:t>
            </a:r>
            <a:r>
              <a:rPr lang="en-US" dirty="0">
                <a:ea typeface="MS PGothic" charset="0"/>
                <a:cs typeface="MS PGothic" charset="0"/>
              </a:rPr>
              <a:t>nucleotides</a:t>
            </a:r>
          </a:p>
        </p:txBody>
      </p:sp>
      <p:sp>
        <p:nvSpPr>
          <p:cNvPr id="40962" name="Content Placeholder 2">
            <a:extLst>
              <a:ext uri="{FF2B5EF4-FFF2-40B4-BE49-F238E27FC236}">
                <a16:creationId xmlns:a16="http://schemas.microsoft.com/office/drawing/2014/main" id="{03762060-81D0-1D44-BDD1-6BF36FF09D69}"/>
              </a:ext>
            </a:extLst>
          </p:cNvPr>
          <p:cNvSpPr>
            <a:spLocks noGrp="1"/>
          </p:cNvSpPr>
          <p:nvPr>
            <p:ph idx="1"/>
          </p:nvPr>
        </p:nvSpPr>
        <p:spPr/>
        <p:txBody>
          <a:bodyPr/>
          <a:lstStyle/>
          <a:p>
            <a:r>
              <a:rPr lang="en-US" altLang="en-US"/>
              <a:t>Specific type of linkage joins adjacent nucleotides</a:t>
            </a:r>
          </a:p>
          <a:p>
            <a:pPr lvl="1"/>
            <a:r>
              <a:rPr lang="en-US" altLang="en-US"/>
              <a:t>5</a:t>
            </a:r>
            <a:r>
              <a:rPr lang="ja-JP" altLang="en-US"/>
              <a:t>’</a:t>
            </a:r>
            <a:r>
              <a:rPr lang="en-US" altLang="ja-JP"/>
              <a:t> carbon of one nucleotide forms a linkage to the 3</a:t>
            </a:r>
            <a:r>
              <a:rPr lang="ja-JP" altLang="en-US"/>
              <a:t>’</a:t>
            </a:r>
            <a:r>
              <a:rPr lang="en-US" altLang="ja-JP"/>
              <a:t> carbon of the adjacent nucleotide</a:t>
            </a:r>
          </a:p>
          <a:p>
            <a:pPr lvl="1"/>
            <a:endParaRPr lang="en-US" altLang="en-US"/>
          </a:p>
          <a:p>
            <a:pPr lvl="2"/>
            <a:r>
              <a:rPr lang="en-US" altLang="en-US"/>
              <a:t>Phosphate links 2 nucleotides in a </a:t>
            </a:r>
            <a:r>
              <a:rPr lang="en-US" altLang="en-US" b="1" u="sng"/>
              <a:t>phophodiester bond</a:t>
            </a:r>
          </a:p>
        </p:txBody>
      </p:sp>
    </p:spTree>
    <p:extLst>
      <p:ext uri="{BB962C8B-B14F-4D97-AF65-F5344CB8AC3E}">
        <p14:creationId xmlns:p14="http://schemas.microsoft.com/office/powerpoint/2010/main" val="588552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0">
            <a:extLst>
              <a:ext uri="{FF2B5EF4-FFF2-40B4-BE49-F238E27FC236}">
                <a16:creationId xmlns:a16="http://schemas.microsoft.com/office/drawing/2014/main" id="{2EA370EB-0A72-D14D-A234-13DC5D6F6C8F}"/>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10.12</a:t>
            </a:r>
          </a:p>
        </p:txBody>
      </p:sp>
      <p:pic>
        <p:nvPicPr>
          <p:cNvPr id="41986" name="Picture 11">
            <a:extLst>
              <a:ext uri="{FF2B5EF4-FFF2-40B4-BE49-F238E27FC236}">
                <a16:creationId xmlns:a16="http://schemas.microsoft.com/office/drawing/2014/main" id="{2EBE9197-6942-FD49-8242-655E026AA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2652713" y="1144588"/>
            <a:ext cx="3870325"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Box 3">
            <a:extLst>
              <a:ext uri="{FF2B5EF4-FFF2-40B4-BE49-F238E27FC236}">
                <a16:creationId xmlns:a16="http://schemas.microsoft.com/office/drawing/2014/main" id="{075E8211-EC29-D745-9D3C-3BBCDD77A524}"/>
              </a:ext>
            </a:extLst>
          </p:cNvPr>
          <p:cNvSpPr txBox="1">
            <a:spLocks noChangeArrowheads="1"/>
          </p:cNvSpPr>
          <p:nvPr/>
        </p:nvSpPr>
        <p:spPr bwMode="auto">
          <a:xfrm>
            <a:off x="1200150" y="1973263"/>
            <a:ext cx="2514600" cy="7159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Result is a 5</a:t>
            </a:r>
            <a:r>
              <a:rPr lang="ja-JP" altLang="en-US" sz="1350">
                <a:ea typeface="MS PGothic" charset="0"/>
                <a:cs typeface="MS PGothic" charset="0"/>
              </a:rPr>
              <a:t>’</a:t>
            </a:r>
            <a:r>
              <a:rPr lang="en-US" altLang="ja-JP" sz="1350">
                <a:ea typeface="Arial" charset="0"/>
                <a:cs typeface="Arial" charset="0"/>
              </a:rPr>
              <a:t>-3</a:t>
            </a:r>
            <a:r>
              <a:rPr lang="ja-JP" altLang="en-US" sz="1350">
                <a:ea typeface="MS PGothic" charset="0"/>
                <a:cs typeface="MS PGothic" charset="0"/>
              </a:rPr>
              <a:t>’</a:t>
            </a:r>
            <a:r>
              <a:rPr lang="en-US" altLang="ja-JP" sz="1350">
                <a:cs typeface="Arial" charset="0"/>
              </a:rPr>
              <a:t> linkage and a molecule with 5</a:t>
            </a:r>
            <a:r>
              <a:rPr lang="ja-JP" altLang="en-US" sz="1350">
                <a:ea typeface="MS PGothic" charset="0"/>
                <a:cs typeface="MS PGothic" charset="0"/>
              </a:rPr>
              <a:t>’</a:t>
            </a:r>
            <a:r>
              <a:rPr lang="en-US" altLang="ja-JP" sz="1350">
                <a:cs typeface="Arial" charset="0"/>
              </a:rPr>
              <a:t> and 3</a:t>
            </a:r>
            <a:r>
              <a:rPr lang="ja-JP" altLang="en-US" sz="1350">
                <a:ea typeface="MS PGothic" charset="0"/>
                <a:cs typeface="MS PGothic" charset="0"/>
              </a:rPr>
              <a:t>’</a:t>
            </a:r>
            <a:r>
              <a:rPr lang="en-US" altLang="ja-JP" sz="1350">
                <a:cs typeface="Arial" charset="0"/>
              </a:rPr>
              <a:t> ends.</a:t>
            </a:r>
            <a:endParaRPr lang="en-US" sz="1350">
              <a:cs typeface="Arial" charset="0"/>
            </a:endParaRPr>
          </a:p>
        </p:txBody>
      </p:sp>
      <p:sp>
        <p:nvSpPr>
          <p:cNvPr id="62468" name="TextBox 4">
            <a:extLst>
              <a:ext uri="{FF2B5EF4-FFF2-40B4-BE49-F238E27FC236}">
                <a16:creationId xmlns:a16="http://schemas.microsoft.com/office/drawing/2014/main" id="{CF31BD43-DBEB-2547-8DDA-00CB477A9E89}"/>
              </a:ext>
            </a:extLst>
          </p:cNvPr>
          <p:cNvSpPr txBox="1">
            <a:spLocks noChangeArrowheads="1"/>
          </p:cNvSpPr>
          <p:nvPr/>
        </p:nvSpPr>
        <p:spPr bwMode="auto">
          <a:xfrm>
            <a:off x="1314450" y="5086350"/>
            <a:ext cx="1828800" cy="3000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A strand of DNA/RNA</a:t>
            </a:r>
          </a:p>
        </p:txBody>
      </p:sp>
    </p:spTree>
    <p:extLst>
      <p:ext uri="{BB962C8B-B14F-4D97-AF65-F5344CB8AC3E}">
        <p14:creationId xmlns:p14="http://schemas.microsoft.com/office/powerpoint/2010/main" val="3694740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7783BB8A-0581-4048-BE93-59551F20E842}"/>
              </a:ext>
            </a:extLst>
          </p:cNvPr>
          <p:cNvSpPr>
            <a:spLocks noGrp="1"/>
          </p:cNvSpPr>
          <p:nvPr>
            <p:ph type="title"/>
          </p:nvPr>
        </p:nvSpPr>
        <p:spPr/>
        <p:txBody>
          <a:bodyPr/>
          <a:lstStyle/>
          <a:p>
            <a:endParaRPr lang="en-US" altLang="en-US"/>
          </a:p>
        </p:txBody>
      </p:sp>
      <p:sp>
        <p:nvSpPr>
          <p:cNvPr id="25602" name="Content Placeholder 2">
            <a:extLst>
              <a:ext uri="{FF2B5EF4-FFF2-40B4-BE49-F238E27FC236}">
                <a16:creationId xmlns:a16="http://schemas.microsoft.com/office/drawing/2014/main" id="{1AFAEFF9-F30C-2D4C-8A0A-B0BCCE0DD95F}"/>
              </a:ext>
            </a:extLst>
          </p:cNvPr>
          <p:cNvSpPr>
            <a:spLocks noGrp="1"/>
          </p:cNvSpPr>
          <p:nvPr>
            <p:ph idx="1"/>
          </p:nvPr>
        </p:nvSpPr>
        <p:spPr>
          <a:xfrm>
            <a:off x="1485900" y="2057400"/>
            <a:ext cx="6172200" cy="3829050"/>
          </a:xfrm>
        </p:spPr>
        <p:txBody>
          <a:bodyPr>
            <a:normAutofit fontScale="77500" lnSpcReduction="20000"/>
          </a:bodyPr>
          <a:lstStyle/>
          <a:p>
            <a:pPr>
              <a:defRPr/>
            </a:pPr>
            <a:r>
              <a:rPr lang="en-US">
                <a:ea typeface="MS PGothic" charset="0"/>
                <a:cs typeface="MS PGothic" charset="0"/>
              </a:rPr>
              <a:t>RNA exists as a single strand* of nucleotides</a:t>
            </a:r>
          </a:p>
          <a:p>
            <a:pPr>
              <a:defRPr/>
            </a:pPr>
            <a:endParaRPr lang="en-US">
              <a:ea typeface="MS PGothic" charset="0"/>
              <a:cs typeface="MS PGothic" charset="0"/>
            </a:endParaRPr>
          </a:p>
          <a:p>
            <a:pPr>
              <a:defRPr/>
            </a:pPr>
            <a:r>
              <a:rPr lang="en-US">
                <a:ea typeface="MS PGothic" charset="0"/>
                <a:cs typeface="MS PGothic" charset="0"/>
              </a:rPr>
              <a:t>DNA is a double strand of nucleotides</a:t>
            </a:r>
          </a:p>
          <a:p>
            <a:pPr lvl="1">
              <a:defRPr/>
            </a:pPr>
            <a:r>
              <a:rPr lang="en-US">
                <a:ea typeface="MS PGothic" charset="0"/>
                <a:cs typeface="MS PGothic" charset="0"/>
              </a:rPr>
              <a:t>Strands are connected via non-covalent bonds between specific bases.</a:t>
            </a:r>
          </a:p>
          <a:p>
            <a:pPr lvl="2">
              <a:defRPr/>
            </a:pPr>
            <a:r>
              <a:rPr lang="en-US">
                <a:ea typeface="MS PGothic" charset="0"/>
                <a:cs typeface="MS PGothic" charset="0"/>
              </a:rPr>
              <a:t>Adenine bonds to Thymine</a:t>
            </a:r>
          </a:p>
          <a:p>
            <a:pPr lvl="2">
              <a:defRPr/>
            </a:pPr>
            <a:r>
              <a:rPr lang="en-US">
                <a:ea typeface="MS PGothic" charset="0"/>
                <a:cs typeface="MS PGothic" charset="0"/>
              </a:rPr>
              <a:t>Cytosine bonds to Guanine</a:t>
            </a:r>
          </a:p>
          <a:p>
            <a:pPr lvl="2">
              <a:defRPr/>
            </a:pPr>
            <a:endParaRPr lang="en-US">
              <a:ea typeface="MS PGothic" charset="0"/>
              <a:cs typeface="MS PGothic" charset="0"/>
            </a:endParaRPr>
          </a:p>
          <a:p>
            <a:pPr lvl="2">
              <a:buFont typeface="Arial" charset="0"/>
              <a:buNone/>
              <a:defRPr/>
            </a:pPr>
            <a:r>
              <a:rPr lang="en-US">
                <a:ea typeface="MS PGothic" charset="0"/>
                <a:cs typeface="MS PGothic" charset="0"/>
              </a:rPr>
              <a:t>* adenine and uracil (and cytosine and guanine) can form bonds in regions of an RNA single strand or in DNA-RNA hybrids.</a:t>
            </a:r>
          </a:p>
          <a:p>
            <a:pPr lvl="1">
              <a:defRPr/>
            </a:pPr>
            <a:endParaRPr lang="en-US">
              <a:ea typeface="MS PGothic" charset="0"/>
              <a:cs typeface="MS PGothic" charset="0"/>
            </a:endParaRPr>
          </a:p>
        </p:txBody>
      </p:sp>
      <p:sp>
        <p:nvSpPr>
          <p:cNvPr id="4" name="Right Brace 3">
            <a:extLst>
              <a:ext uri="{FF2B5EF4-FFF2-40B4-BE49-F238E27FC236}">
                <a16:creationId xmlns:a16="http://schemas.microsoft.com/office/drawing/2014/main" id="{50E6DC8F-D693-FA48-B350-82B6CAB8B706}"/>
              </a:ext>
            </a:extLst>
          </p:cNvPr>
          <p:cNvSpPr/>
          <p:nvPr/>
        </p:nvSpPr>
        <p:spPr>
          <a:xfrm>
            <a:off x="4792663" y="3686175"/>
            <a:ext cx="228600" cy="57150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604" name="TextBox 4">
            <a:extLst>
              <a:ext uri="{FF2B5EF4-FFF2-40B4-BE49-F238E27FC236}">
                <a16:creationId xmlns:a16="http://schemas.microsoft.com/office/drawing/2014/main" id="{1CE15157-EEF3-BA4C-B577-46844D37CB7A}"/>
              </a:ext>
            </a:extLst>
          </p:cNvPr>
          <p:cNvSpPr txBox="1">
            <a:spLocks noChangeArrowheads="1"/>
          </p:cNvSpPr>
          <p:nvPr/>
        </p:nvSpPr>
        <p:spPr bwMode="auto">
          <a:xfrm>
            <a:off x="5094288" y="3867150"/>
            <a:ext cx="2628900" cy="3000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b="1">
                <a:ea typeface="MS PGothic" charset="0"/>
                <a:cs typeface="MS PGothic" charset="0"/>
              </a:rPr>
              <a:t>Complementary base pairing</a:t>
            </a:r>
          </a:p>
        </p:txBody>
      </p:sp>
    </p:spTree>
    <p:extLst>
      <p:ext uri="{BB962C8B-B14F-4D97-AF65-F5344CB8AC3E}">
        <p14:creationId xmlns:p14="http://schemas.microsoft.com/office/powerpoint/2010/main" val="345150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0">
            <a:extLst>
              <a:ext uri="{FF2B5EF4-FFF2-40B4-BE49-F238E27FC236}">
                <a16:creationId xmlns:a16="http://schemas.microsoft.com/office/drawing/2014/main" id="{35EF1531-53F0-A447-8483-A8ADA79AFAD7}"/>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10.14c</a:t>
            </a:r>
          </a:p>
        </p:txBody>
      </p:sp>
      <p:pic>
        <p:nvPicPr>
          <p:cNvPr id="45058" name="Picture 11">
            <a:extLst>
              <a:ext uri="{FF2B5EF4-FFF2-40B4-BE49-F238E27FC236}">
                <a16:creationId xmlns:a16="http://schemas.microsoft.com/office/drawing/2014/main" id="{23362FF0-0EAF-554A-AD90-F2531E5B0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3670"/>
          <a:stretch>
            <a:fillRect/>
          </a:stretch>
        </p:blipFill>
        <p:spPr bwMode="auto">
          <a:xfrm>
            <a:off x="1382713" y="1458913"/>
            <a:ext cx="6411912"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561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68F883DF-3A95-AA43-B7EB-D09773737DAF}"/>
              </a:ext>
            </a:extLst>
          </p:cNvPr>
          <p:cNvSpPr>
            <a:spLocks noGrp="1"/>
          </p:cNvSpPr>
          <p:nvPr>
            <p:ph type="title"/>
          </p:nvPr>
        </p:nvSpPr>
        <p:spPr/>
        <p:txBody>
          <a:bodyPr/>
          <a:lstStyle/>
          <a:p>
            <a:endParaRPr lang="en-US" altLang="en-US"/>
          </a:p>
        </p:txBody>
      </p:sp>
      <p:sp>
        <p:nvSpPr>
          <p:cNvPr id="47106" name="Content Placeholder 2">
            <a:extLst>
              <a:ext uri="{FF2B5EF4-FFF2-40B4-BE49-F238E27FC236}">
                <a16:creationId xmlns:a16="http://schemas.microsoft.com/office/drawing/2014/main" id="{C4BDF880-7490-CF4D-8B62-4871B5A8A4C2}"/>
              </a:ext>
            </a:extLst>
          </p:cNvPr>
          <p:cNvSpPr>
            <a:spLocks noGrp="1"/>
          </p:cNvSpPr>
          <p:nvPr>
            <p:ph idx="1"/>
          </p:nvPr>
        </p:nvSpPr>
        <p:spPr/>
        <p:txBody>
          <a:bodyPr/>
          <a:lstStyle/>
          <a:p>
            <a:r>
              <a:rPr lang="en-US" altLang="en-US"/>
              <a:t>Complementary base pairing requires the DNA strands run in  opposite directions with respect to 5’ and 3’ ends.  (Antiparallel strands)</a:t>
            </a:r>
          </a:p>
          <a:p>
            <a:r>
              <a:rPr lang="en-US" altLang="en-US"/>
              <a:t>Complementary base pairing is only possible with a slight twist to each successive base pair.  The twisting to accommodate pairing, creates the helical molecule.</a:t>
            </a:r>
          </a:p>
        </p:txBody>
      </p:sp>
    </p:spTree>
    <p:extLst>
      <p:ext uri="{BB962C8B-B14F-4D97-AF65-F5344CB8AC3E}">
        <p14:creationId xmlns:p14="http://schemas.microsoft.com/office/powerpoint/2010/main" val="155242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3B326012-7E8D-3E41-8964-758A5FB9E1A8}"/>
              </a:ext>
            </a:extLst>
          </p:cNvPr>
          <p:cNvSpPr>
            <a:spLocks noGrp="1"/>
          </p:cNvSpPr>
          <p:nvPr>
            <p:ph type="title"/>
          </p:nvPr>
        </p:nvSpPr>
        <p:spPr/>
        <p:txBody>
          <a:bodyPr rtlCol="0">
            <a:normAutofit fontScale="90000"/>
          </a:bodyPr>
          <a:lstStyle/>
          <a:p>
            <a:pPr>
              <a:defRPr/>
            </a:pPr>
            <a:r>
              <a:rPr lang="en-US">
                <a:ea typeface="+mj-ea"/>
                <a:cs typeface="+mj-cs"/>
              </a:rPr>
              <a:t>(How do we know)?  Determining DNA structure…</a:t>
            </a:r>
          </a:p>
        </p:txBody>
      </p:sp>
      <p:sp>
        <p:nvSpPr>
          <p:cNvPr id="60418" name="Content Placeholder 2">
            <a:extLst>
              <a:ext uri="{FF2B5EF4-FFF2-40B4-BE49-F238E27FC236}">
                <a16:creationId xmlns:a16="http://schemas.microsoft.com/office/drawing/2014/main" id="{1181592A-2BEA-F347-B1E7-6A270CDDA8DE}"/>
              </a:ext>
            </a:extLst>
          </p:cNvPr>
          <p:cNvSpPr>
            <a:spLocks noGrp="1"/>
          </p:cNvSpPr>
          <p:nvPr>
            <p:ph idx="1"/>
          </p:nvPr>
        </p:nvSpPr>
        <p:spPr/>
        <p:txBody>
          <a:bodyPr rtlCol="0">
            <a:normAutofit fontScale="92500" lnSpcReduction="20000"/>
          </a:bodyPr>
          <a:lstStyle/>
          <a:p>
            <a:pPr>
              <a:defRPr/>
            </a:pPr>
            <a:r>
              <a:rPr lang="en-US" dirty="0">
                <a:ea typeface="+mn-ea"/>
                <a:cs typeface="+mn-cs"/>
              </a:rPr>
              <a:t>Double helix is 63 years old!! (knowledge of DNA structure)  Published April 25</a:t>
            </a:r>
            <a:r>
              <a:rPr lang="en-US" baseline="30000" dirty="0">
                <a:ea typeface="+mn-ea"/>
                <a:cs typeface="+mn-cs"/>
              </a:rPr>
              <a:t>th</a:t>
            </a:r>
            <a:r>
              <a:rPr lang="en-US" dirty="0">
                <a:ea typeface="+mn-ea"/>
                <a:cs typeface="+mn-cs"/>
              </a:rPr>
              <a:t>, 1953.</a:t>
            </a:r>
          </a:p>
          <a:p>
            <a:pPr marL="0" indent="0">
              <a:buFont typeface="Arial" panose="020B0604020202020204" pitchFamily="34" charset="0"/>
              <a:buNone/>
              <a:defRPr/>
            </a:pPr>
            <a:endParaRPr lang="en-US" dirty="0">
              <a:ea typeface="+mn-ea"/>
              <a:cs typeface="+mn-cs"/>
            </a:endParaRPr>
          </a:p>
          <a:p>
            <a:pPr marL="0" indent="0">
              <a:buFont typeface="Arial" panose="020B0604020202020204" pitchFamily="34" charset="0"/>
              <a:buNone/>
              <a:defRPr/>
            </a:pPr>
            <a:r>
              <a:rPr lang="en-US" b="1" dirty="0">
                <a:ea typeface="+mn-ea"/>
                <a:cs typeface="+mn-cs"/>
              </a:rPr>
              <a:t>Watson JD. Crick FHC. A structure for </a:t>
            </a:r>
            <a:r>
              <a:rPr lang="en-US" b="1" dirty="0" err="1">
                <a:ea typeface="+mn-ea"/>
                <a:cs typeface="+mn-cs"/>
              </a:rPr>
              <a:t>deoxyribose</a:t>
            </a:r>
            <a:r>
              <a:rPr lang="en-US" b="1" dirty="0">
                <a:ea typeface="+mn-ea"/>
                <a:cs typeface="+mn-cs"/>
              </a:rPr>
              <a:t> nucleic acid. 1953; </a:t>
            </a:r>
            <a:r>
              <a:rPr lang="en-US" b="1" i="1" dirty="0">
                <a:ea typeface="+mn-ea"/>
                <a:cs typeface="+mn-cs"/>
              </a:rPr>
              <a:t>Nature</a:t>
            </a:r>
            <a:r>
              <a:rPr lang="en-US" b="1" dirty="0">
                <a:ea typeface="+mn-ea"/>
                <a:cs typeface="+mn-cs"/>
              </a:rPr>
              <a:t> 171:737-8.</a:t>
            </a:r>
            <a:endParaRPr lang="en-US" dirty="0">
              <a:ea typeface="+mn-ea"/>
              <a:cs typeface="+mn-cs"/>
            </a:endParaRPr>
          </a:p>
          <a:p>
            <a:pPr marL="0" indent="0">
              <a:buFont typeface="Arial" panose="020B0604020202020204" pitchFamily="34" charset="0"/>
              <a:buNone/>
              <a:defRPr/>
            </a:pPr>
            <a:r>
              <a:rPr lang="en-US" dirty="0">
                <a:ea typeface="+mn-ea"/>
                <a:cs typeface="+mn-cs"/>
              </a:rPr>
              <a:t> 	</a:t>
            </a:r>
          </a:p>
          <a:p>
            <a:pPr marL="0" indent="0">
              <a:buFont typeface="Arial" panose="020B0604020202020204" pitchFamily="34" charset="0"/>
              <a:buNone/>
              <a:defRPr/>
            </a:pPr>
            <a:endParaRPr lang="en-US" dirty="0">
              <a:ea typeface="+mn-ea"/>
              <a:cs typeface="+mn-cs"/>
            </a:endParaRPr>
          </a:p>
          <a:p>
            <a:pPr>
              <a:defRPr/>
            </a:pPr>
            <a:endParaRPr lang="en-US" dirty="0">
              <a:ea typeface="+mn-ea"/>
              <a:cs typeface="+mn-cs"/>
            </a:endParaRPr>
          </a:p>
          <a:p>
            <a:pPr lvl="1">
              <a:defRPr/>
            </a:pPr>
            <a:r>
              <a:rPr lang="en-US" dirty="0">
                <a:ea typeface="+mn-ea"/>
              </a:rPr>
              <a:t>Watson and Crick got most of the glory…but the discovery of the structure was a very much a group effort.</a:t>
            </a:r>
          </a:p>
        </p:txBody>
      </p:sp>
    </p:spTree>
    <p:extLst>
      <p:ext uri="{BB962C8B-B14F-4D97-AF65-F5344CB8AC3E}">
        <p14:creationId xmlns:p14="http://schemas.microsoft.com/office/powerpoint/2010/main" val="3528175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DA960556-E814-F34C-810D-D2AC8E5F1EA6}"/>
              </a:ext>
            </a:extLst>
          </p:cNvPr>
          <p:cNvSpPr>
            <a:spLocks noGrp="1"/>
          </p:cNvSpPr>
          <p:nvPr>
            <p:ph type="title"/>
          </p:nvPr>
        </p:nvSpPr>
        <p:spPr/>
        <p:txBody>
          <a:bodyPr/>
          <a:lstStyle/>
          <a:p>
            <a:r>
              <a:rPr lang="en-US" altLang="en-US"/>
              <a:t>It began with biochemical studies…</a:t>
            </a:r>
          </a:p>
        </p:txBody>
      </p:sp>
      <p:sp>
        <p:nvSpPr>
          <p:cNvPr id="49154" name="Content Placeholder 2">
            <a:extLst>
              <a:ext uri="{FF2B5EF4-FFF2-40B4-BE49-F238E27FC236}">
                <a16:creationId xmlns:a16="http://schemas.microsoft.com/office/drawing/2014/main" id="{3E5359FF-F27A-8B4B-9817-6E17AD2AC522}"/>
              </a:ext>
            </a:extLst>
          </p:cNvPr>
          <p:cNvSpPr>
            <a:spLocks noGrp="1"/>
          </p:cNvSpPr>
          <p:nvPr>
            <p:ph idx="1"/>
          </p:nvPr>
        </p:nvSpPr>
        <p:spPr/>
        <p:txBody>
          <a:bodyPr/>
          <a:lstStyle/>
          <a:p>
            <a:r>
              <a:rPr lang="en-US" altLang="en-US"/>
              <a:t>Erwin Chargaff—studied DNA by base composition.</a:t>
            </a:r>
          </a:p>
          <a:p>
            <a:endParaRPr lang="en-US" altLang="en-US"/>
          </a:p>
          <a:p>
            <a:pPr lvl="1"/>
            <a:r>
              <a:rPr lang="en-US" altLang="en-US"/>
              <a:t>Noted roughly equal concentrations of:</a:t>
            </a:r>
          </a:p>
          <a:p>
            <a:pPr lvl="2"/>
            <a:r>
              <a:rPr lang="en-US" altLang="en-US"/>
              <a:t>Purines and Pyrimidines</a:t>
            </a:r>
          </a:p>
          <a:p>
            <a:pPr lvl="2"/>
            <a:r>
              <a:rPr lang="en-US" altLang="en-US"/>
              <a:t>Specifically:  [A] = [T] 	and [C] =[G]</a:t>
            </a:r>
          </a:p>
          <a:p>
            <a:pPr lvl="2">
              <a:buFont typeface="Arial" panose="020B0604020202020204" pitchFamily="34" charset="0"/>
              <a:buNone/>
            </a:pPr>
            <a:r>
              <a:rPr lang="en-US" altLang="en-US"/>
              <a:t>				</a:t>
            </a:r>
          </a:p>
        </p:txBody>
      </p:sp>
    </p:spTree>
    <p:extLst>
      <p:ext uri="{BB962C8B-B14F-4D97-AF65-F5344CB8AC3E}">
        <p14:creationId xmlns:p14="http://schemas.microsoft.com/office/powerpoint/2010/main" val="3899603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0">
            <a:extLst>
              <a:ext uri="{FF2B5EF4-FFF2-40B4-BE49-F238E27FC236}">
                <a16:creationId xmlns:a16="http://schemas.microsoft.com/office/drawing/2014/main" id="{EEB2DDBE-2575-2F4C-9C08-A6FD473C5292}"/>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Table 10.3</a:t>
            </a:r>
          </a:p>
        </p:txBody>
      </p:sp>
      <p:pic>
        <p:nvPicPr>
          <p:cNvPr id="50178" name="Picture 11">
            <a:extLst>
              <a:ext uri="{FF2B5EF4-FFF2-40B4-BE49-F238E27FC236}">
                <a16:creationId xmlns:a16="http://schemas.microsoft.com/office/drawing/2014/main" id="{40B828FC-0D1F-B143-B2D0-C25ABFEAB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179"/>
          <a:stretch>
            <a:fillRect/>
          </a:stretch>
        </p:blipFill>
        <p:spPr bwMode="auto">
          <a:xfrm>
            <a:off x="1085850" y="1428750"/>
            <a:ext cx="6399213"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C420548C-39DA-184B-835E-FAA6B1BD1811}"/>
              </a:ext>
            </a:extLst>
          </p:cNvPr>
          <p:cNvSpPr/>
          <p:nvPr/>
        </p:nvSpPr>
        <p:spPr>
          <a:xfrm>
            <a:off x="2562225" y="2332038"/>
            <a:ext cx="1384300" cy="1236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id="{7E1D631A-DAC2-7B44-9C9F-979A007C7ED6}"/>
              </a:ext>
            </a:extLst>
          </p:cNvPr>
          <p:cNvSpPr/>
          <p:nvPr/>
        </p:nvSpPr>
        <p:spPr>
          <a:xfrm>
            <a:off x="3946525" y="2332038"/>
            <a:ext cx="1346200" cy="13366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181" name="TextBox 5">
            <a:extLst>
              <a:ext uri="{FF2B5EF4-FFF2-40B4-BE49-F238E27FC236}">
                <a16:creationId xmlns:a16="http://schemas.microsoft.com/office/drawing/2014/main" id="{E96E6647-6241-5B44-A7D3-6149525715AF}"/>
              </a:ext>
            </a:extLst>
          </p:cNvPr>
          <p:cNvSpPr txBox="1">
            <a:spLocks noChangeArrowheads="1"/>
          </p:cNvSpPr>
          <p:nvPr/>
        </p:nvSpPr>
        <p:spPr bwMode="auto">
          <a:xfrm>
            <a:off x="5029200" y="4972050"/>
            <a:ext cx="1885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panose="020B0604020202020204" pitchFamily="34" charset="0"/>
              </a:rPr>
              <a:t>(purines=pyrimidines)</a:t>
            </a:r>
          </a:p>
        </p:txBody>
      </p:sp>
      <p:sp>
        <p:nvSpPr>
          <p:cNvPr id="31750" name="TextBox 6">
            <a:extLst>
              <a:ext uri="{FF2B5EF4-FFF2-40B4-BE49-F238E27FC236}">
                <a16:creationId xmlns:a16="http://schemas.microsoft.com/office/drawing/2014/main" id="{5019C0ED-A822-5B4B-B8FE-20DFC2B38306}"/>
              </a:ext>
            </a:extLst>
          </p:cNvPr>
          <p:cNvSpPr txBox="1">
            <a:spLocks noChangeArrowheads="1"/>
          </p:cNvSpPr>
          <p:nvPr/>
        </p:nvSpPr>
        <p:spPr bwMode="auto">
          <a:xfrm>
            <a:off x="6686550" y="4972050"/>
            <a:ext cx="1314450" cy="25400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050" b="1">
                <a:ea typeface="MS PGothic" charset="0"/>
                <a:cs typeface="MS PGothic" charset="0"/>
              </a:rPr>
              <a:t>(A+T not = G +C)</a:t>
            </a:r>
          </a:p>
        </p:txBody>
      </p:sp>
      <p:sp>
        <p:nvSpPr>
          <p:cNvPr id="8" name="Oval 7">
            <a:extLst>
              <a:ext uri="{FF2B5EF4-FFF2-40B4-BE49-F238E27FC236}">
                <a16:creationId xmlns:a16="http://schemas.microsoft.com/office/drawing/2014/main" id="{0C834BF0-B874-FD44-8937-10C66D0B13E6}"/>
              </a:ext>
            </a:extLst>
          </p:cNvPr>
          <p:cNvSpPr/>
          <p:nvPr/>
        </p:nvSpPr>
        <p:spPr>
          <a:xfrm>
            <a:off x="5213350" y="3683000"/>
            <a:ext cx="1347788" cy="13366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3835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8A955469-EE36-3D4E-AE45-037A83BE2909}"/>
              </a:ext>
            </a:extLst>
          </p:cNvPr>
          <p:cNvSpPr>
            <a:spLocks noGrp="1"/>
          </p:cNvSpPr>
          <p:nvPr>
            <p:ph type="title"/>
          </p:nvPr>
        </p:nvSpPr>
        <p:spPr/>
        <p:txBody>
          <a:bodyPr/>
          <a:lstStyle/>
          <a:p>
            <a:pPr eaLnBrk="1" hangingPunct="1"/>
            <a:endParaRPr lang="en-US" altLang="en-US"/>
          </a:p>
        </p:txBody>
      </p:sp>
      <p:sp>
        <p:nvSpPr>
          <p:cNvPr id="56322" name="Content Placeholder 2">
            <a:extLst>
              <a:ext uri="{FF2B5EF4-FFF2-40B4-BE49-F238E27FC236}">
                <a16:creationId xmlns:a16="http://schemas.microsoft.com/office/drawing/2014/main" id="{DE47CEA7-D944-BD4F-86E4-3EAA97BCB18D}"/>
              </a:ext>
            </a:extLst>
          </p:cNvPr>
          <p:cNvSpPr>
            <a:spLocks noGrp="1"/>
          </p:cNvSpPr>
          <p:nvPr>
            <p:ph idx="1"/>
          </p:nvPr>
        </p:nvSpPr>
        <p:spPr/>
        <p:txBody>
          <a:bodyPr/>
          <a:lstStyle/>
          <a:p>
            <a:pPr eaLnBrk="1" hangingPunct="1"/>
            <a:r>
              <a:rPr lang="en-US" altLang="en-US"/>
              <a:t>Why did Mendel only describe independently assorting unit factors?!</a:t>
            </a:r>
          </a:p>
          <a:p>
            <a:pPr eaLnBrk="1" hangingPunct="1"/>
            <a:endParaRPr lang="en-US" altLang="en-US"/>
          </a:p>
          <a:p>
            <a:pPr lvl="1" eaLnBrk="1" hangingPunct="1">
              <a:buFont typeface="Arial" panose="020B0604020202020204" pitchFamily="34" charset="0"/>
              <a:buNone/>
            </a:pPr>
            <a:r>
              <a:rPr lang="en-US" altLang="en-US"/>
              <a:t>For the dihybrid crosses he studied only,  those involving linked genes included genes that are so distantly linked on the chromosome that </a:t>
            </a:r>
            <a:r>
              <a:rPr lang="en-US" altLang="en-US" u="sng"/>
              <a:t>they appear unlinked </a:t>
            </a:r>
            <a:r>
              <a:rPr lang="en-US" altLang="en-US"/>
              <a:t>(~50% recombination)</a:t>
            </a:r>
          </a:p>
        </p:txBody>
      </p:sp>
    </p:spTree>
    <p:extLst>
      <p:ext uri="{BB962C8B-B14F-4D97-AF65-F5344CB8AC3E}">
        <p14:creationId xmlns:p14="http://schemas.microsoft.com/office/powerpoint/2010/main" val="2358033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C10215E9-1E42-EA4D-80A8-3F1F14E54A85}"/>
              </a:ext>
            </a:extLst>
          </p:cNvPr>
          <p:cNvSpPr>
            <a:spLocks noGrp="1"/>
          </p:cNvSpPr>
          <p:nvPr>
            <p:ph type="title"/>
          </p:nvPr>
        </p:nvSpPr>
        <p:spPr/>
        <p:txBody>
          <a:bodyPr/>
          <a:lstStyle/>
          <a:p>
            <a:endParaRPr lang="en-US" altLang="en-US"/>
          </a:p>
        </p:txBody>
      </p:sp>
      <p:sp>
        <p:nvSpPr>
          <p:cNvPr id="52226" name="Content Placeholder 2">
            <a:extLst>
              <a:ext uri="{FF2B5EF4-FFF2-40B4-BE49-F238E27FC236}">
                <a16:creationId xmlns:a16="http://schemas.microsoft.com/office/drawing/2014/main" id="{7BAFE57F-4F57-CE4E-876B-1CA16FE4498E}"/>
              </a:ext>
            </a:extLst>
          </p:cNvPr>
          <p:cNvSpPr>
            <a:spLocks noGrp="1"/>
          </p:cNvSpPr>
          <p:nvPr>
            <p:ph idx="1"/>
          </p:nvPr>
        </p:nvSpPr>
        <p:spPr/>
        <p:txBody>
          <a:bodyPr/>
          <a:lstStyle/>
          <a:p>
            <a:pPr lvl="1">
              <a:buFont typeface="Arial" panose="020B0604020202020204" pitchFamily="34" charset="0"/>
              <a:buNone/>
            </a:pPr>
            <a:r>
              <a:rPr lang="en-US" altLang="en-US"/>
              <a:t>Suggested 1:1 interactions of specific bases.</a:t>
            </a:r>
          </a:p>
          <a:p>
            <a:pPr lvl="1">
              <a:buFont typeface="Arial" panose="020B0604020202020204" pitchFamily="34" charset="0"/>
              <a:buNone/>
            </a:pPr>
            <a:r>
              <a:rPr lang="en-US" altLang="en-US"/>
              <a:t>	A-T 	and  G-C</a:t>
            </a:r>
          </a:p>
          <a:p>
            <a:pPr lvl="1">
              <a:buFont typeface="Arial" panose="020B0604020202020204" pitchFamily="34" charset="0"/>
              <a:buNone/>
            </a:pPr>
            <a:endParaRPr lang="en-US" altLang="en-US"/>
          </a:p>
          <a:p>
            <a:pPr lvl="1">
              <a:buFont typeface="Arial" panose="020B0604020202020204" pitchFamily="34" charset="0"/>
              <a:buNone/>
            </a:pPr>
            <a:r>
              <a:rPr lang="en-US" altLang="en-US"/>
              <a:t>Eventually this biochemical ratio supported the specific A-T and G-C  base-pairing scheme which facilitates the interaction of 2 DNA strands.  </a:t>
            </a:r>
          </a:p>
          <a:p>
            <a:pPr lvl="1">
              <a:buFont typeface="Arial" panose="020B0604020202020204" pitchFamily="34" charset="0"/>
              <a:buNone/>
            </a:pPr>
            <a:endParaRPr lang="en-US" altLang="en-US"/>
          </a:p>
          <a:p>
            <a:pPr lvl="1">
              <a:buFont typeface="Arial" panose="020B0604020202020204" pitchFamily="34" charset="0"/>
              <a:buNone/>
            </a:pPr>
            <a:endParaRPr lang="en-US" altLang="en-US"/>
          </a:p>
        </p:txBody>
      </p:sp>
    </p:spTree>
    <p:extLst>
      <p:ext uri="{BB962C8B-B14F-4D97-AF65-F5344CB8AC3E}">
        <p14:creationId xmlns:p14="http://schemas.microsoft.com/office/powerpoint/2010/main" val="1105186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DA15C7D7-F5A4-2B42-9CC9-89065B01A695}"/>
              </a:ext>
            </a:extLst>
          </p:cNvPr>
          <p:cNvSpPr>
            <a:spLocks noGrp="1"/>
          </p:cNvSpPr>
          <p:nvPr>
            <p:ph type="title"/>
          </p:nvPr>
        </p:nvSpPr>
        <p:spPr/>
        <p:txBody>
          <a:bodyPr/>
          <a:lstStyle/>
          <a:p>
            <a:endParaRPr lang="en-US" altLang="en-US"/>
          </a:p>
        </p:txBody>
      </p:sp>
      <p:sp>
        <p:nvSpPr>
          <p:cNvPr id="53250" name="Content Placeholder 2">
            <a:extLst>
              <a:ext uri="{FF2B5EF4-FFF2-40B4-BE49-F238E27FC236}">
                <a16:creationId xmlns:a16="http://schemas.microsoft.com/office/drawing/2014/main" id="{DA71BA3A-F13F-DB4E-B975-96A7612FAA3E}"/>
              </a:ext>
            </a:extLst>
          </p:cNvPr>
          <p:cNvSpPr>
            <a:spLocks noGrp="1"/>
          </p:cNvSpPr>
          <p:nvPr>
            <p:ph idx="1"/>
          </p:nvPr>
        </p:nvSpPr>
        <p:spPr/>
        <p:txBody>
          <a:bodyPr/>
          <a:lstStyle/>
          <a:p>
            <a:pPr marL="257175" lvl="1" indent="-257175"/>
            <a:r>
              <a:rPr lang="en-US" altLang="en-US"/>
              <a:t>Interestingly---different species have different base compositions---Some are more A/T rich  some are more G/C rich.</a:t>
            </a:r>
          </a:p>
          <a:p>
            <a:pPr marL="257175" lvl="1" indent="-257175"/>
            <a:endParaRPr lang="en-US" altLang="en-US"/>
          </a:p>
          <a:p>
            <a:pPr marL="257175" lvl="1" indent="-257175"/>
            <a:r>
              <a:rPr lang="en-US" altLang="en-US"/>
              <a:t>Humans have more A-T base-pairs than G-C base pairs.</a:t>
            </a:r>
          </a:p>
          <a:p>
            <a:pPr marL="257175" lvl="1" indent="-257175"/>
            <a:r>
              <a:rPr lang="en-US" altLang="en-US"/>
              <a:t>A bacterial species—</a:t>
            </a:r>
            <a:r>
              <a:rPr lang="en-US" altLang="en-US" i="1"/>
              <a:t>Sarcinia lutea </a:t>
            </a:r>
            <a:r>
              <a:rPr lang="en-US" altLang="en-US"/>
              <a:t>has more G-C than A-T base pairs.</a:t>
            </a:r>
          </a:p>
          <a:p>
            <a:endParaRPr lang="en-US" altLang="en-US"/>
          </a:p>
        </p:txBody>
      </p:sp>
    </p:spTree>
    <p:extLst>
      <p:ext uri="{BB962C8B-B14F-4D97-AF65-F5344CB8AC3E}">
        <p14:creationId xmlns:p14="http://schemas.microsoft.com/office/powerpoint/2010/main" val="3770292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0">
            <a:extLst>
              <a:ext uri="{FF2B5EF4-FFF2-40B4-BE49-F238E27FC236}">
                <a16:creationId xmlns:a16="http://schemas.microsoft.com/office/drawing/2014/main" id="{0F7105E6-1D76-F645-83D0-B48A424B8C6E}"/>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Table 10.3</a:t>
            </a:r>
          </a:p>
        </p:txBody>
      </p:sp>
      <p:pic>
        <p:nvPicPr>
          <p:cNvPr id="54274" name="Picture 11">
            <a:extLst>
              <a:ext uri="{FF2B5EF4-FFF2-40B4-BE49-F238E27FC236}">
                <a16:creationId xmlns:a16="http://schemas.microsoft.com/office/drawing/2014/main" id="{5DE2ECE6-FA59-2640-8C24-F8B426591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179"/>
          <a:stretch>
            <a:fillRect/>
          </a:stretch>
        </p:blipFill>
        <p:spPr bwMode="auto">
          <a:xfrm>
            <a:off x="1085850" y="1428750"/>
            <a:ext cx="6399213"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2381117F-96CD-C349-A777-6996B9653A62}"/>
              </a:ext>
            </a:extLst>
          </p:cNvPr>
          <p:cNvSpPr/>
          <p:nvPr/>
        </p:nvSpPr>
        <p:spPr>
          <a:xfrm>
            <a:off x="2686050" y="3314700"/>
            <a:ext cx="1143000" cy="171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id="{E0FB46A5-AC36-8E49-8423-647CD3BCD03A}"/>
              </a:ext>
            </a:extLst>
          </p:cNvPr>
          <p:cNvSpPr/>
          <p:nvPr/>
        </p:nvSpPr>
        <p:spPr>
          <a:xfrm>
            <a:off x="4057650" y="3314700"/>
            <a:ext cx="1143000" cy="171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77" name="TextBox 5">
            <a:extLst>
              <a:ext uri="{FF2B5EF4-FFF2-40B4-BE49-F238E27FC236}">
                <a16:creationId xmlns:a16="http://schemas.microsoft.com/office/drawing/2014/main" id="{869FC25E-55B4-1A47-A437-DD017D9B820F}"/>
              </a:ext>
            </a:extLst>
          </p:cNvPr>
          <p:cNvSpPr txBox="1">
            <a:spLocks noChangeArrowheads="1"/>
          </p:cNvSpPr>
          <p:nvPr/>
        </p:nvSpPr>
        <p:spPr bwMode="auto">
          <a:xfrm>
            <a:off x="5029200" y="4972050"/>
            <a:ext cx="1885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panose="020B0604020202020204" pitchFamily="34" charset="0"/>
              </a:rPr>
              <a:t>(purines=pyrimidines)</a:t>
            </a:r>
          </a:p>
        </p:txBody>
      </p:sp>
      <p:sp>
        <p:nvSpPr>
          <p:cNvPr id="31750" name="TextBox 6">
            <a:extLst>
              <a:ext uri="{FF2B5EF4-FFF2-40B4-BE49-F238E27FC236}">
                <a16:creationId xmlns:a16="http://schemas.microsoft.com/office/drawing/2014/main" id="{E5FA5041-514A-0245-9E47-18BA8C24DA69}"/>
              </a:ext>
            </a:extLst>
          </p:cNvPr>
          <p:cNvSpPr txBox="1">
            <a:spLocks noChangeArrowheads="1"/>
          </p:cNvSpPr>
          <p:nvPr/>
        </p:nvSpPr>
        <p:spPr bwMode="auto">
          <a:xfrm>
            <a:off x="6686550" y="4972050"/>
            <a:ext cx="1314450" cy="25400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050" b="1">
                <a:ea typeface="MS PGothic" charset="0"/>
                <a:cs typeface="MS PGothic" charset="0"/>
              </a:rPr>
              <a:t>(A+T not = G +C)</a:t>
            </a:r>
          </a:p>
        </p:txBody>
      </p:sp>
      <p:sp>
        <p:nvSpPr>
          <p:cNvPr id="8" name="Oval 7">
            <a:extLst>
              <a:ext uri="{FF2B5EF4-FFF2-40B4-BE49-F238E27FC236}">
                <a16:creationId xmlns:a16="http://schemas.microsoft.com/office/drawing/2014/main" id="{C45CEEB2-05CD-F74C-8B81-520E3A285D63}"/>
              </a:ext>
            </a:extLst>
          </p:cNvPr>
          <p:cNvSpPr/>
          <p:nvPr/>
        </p:nvSpPr>
        <p:spPr>
          <a:xfrm>
            <a:off x="6342063" y="4152900"/>
            <a:ext cx="1143000" cy="171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 name="Straight Arrow Connector 2">
            <a:extLst>
              <a:ext uri="{FF2B5EF4-FFF2-40B4-BE49-F238E27FC236}">
                <a16:creationId xmlns:a16="http://schemas.microsoft.com/office/drawing/2014/main" id="{169701D4-8239-ED46-9829-E882B8C46EB4}"/>
              </a:ext>
            </a:extLst>
          </p:cNvPr>
          <p:cNvCxnSpPr/>
          <p:nvPr/>
        </p:nvCxnSpPr>
        <p:spPr>
          <a:xfrm>
            <a:off x="3937000" y="3486150"/>
            <a:ext cx="2289175" cy="6667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848BE8D9-683F-5C4A-83DB-66B5CB8C6643}"/>
              </a:ext>
            </a:extLst>
          </p:cNvPr>
          <p:cNvSpPr/>
          <p:nvPr/>
        </p:nvSpPr>
        <p:spPr>
          <a:xfrm>
            <a:off x="6380163" y="4587875"/>
            <a:ext cx="1143000" cy="171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274200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5594D751-3E41-5F4B-B1AE-4B0DE7319210}"/>
              </a:ext>
            </a:extLst>
          </p:cNvPr>
          <p:cNvSpPr>
            <a:spLocks noGrp="1"/>
          </p:cNvSpPr>
          <p:nvPr>
            <p:ph type="title"/>
          </p:nvPr>
        </p:nvSpPr>
        <p:spPr/>
        <p:txBody>
          <a:bodyPr>
            <a:normAutofit fontScale="90000"/>
          </a:bodyPr>
          <a:lstStyle/>
          <a:p>
            <a:pPr>
              <a:defRPr/>
            </a:pPr>
            <a:r>
              <a:rPr lang="en-US">
                <a:ea typeface="MS PGothic" charset="0"/>
              </a:rPr>
              <a:t>Moving into molecular genetics</a:t>
            </a:r>
            <a:br>
              <a:rPr lang="en-US">
                <a:ea typeface="MS PGothic" charset="0"/>
              </a:rPr>
            </a:br>
            <a:r>
              <a:rPr lang="en-US">
                <a:ea typeface="MS PGothic" charset="0"/>
              </a:rPr>
              <a:t>Chapter 10</a:t>
            </a:r>
          </a:p>
        </p:txBody>
      </p:sp>
      <p:sp>
        <p:nvSpPr>
          <p:cNvPr id="34818" name="Content Placeholder 2">
            <a:extLst>
              <a:ext uri="{FF2B5EF4-FFF2-40B4-BE49-F238E27FC236}">
                <a16:creationId xmlns:a16="http://schemas.microsoft.com/office/drawing/2014/main" id="{8D2CAC8A-69F3-D64F-AD5A-34B1BB473A2F}"/>
              </a:ext>
            </a:extLst>
          </p:cNvPr>
          <p:cNvSpPr>
            <a:spLocks noGrp="1"/>
          </p:cNvSpPr>
          <p:nvPr>
            <p:ph idx="1"/>
          </p:nvPr>
        </p:nvSpPr>
        <p:spPr>
          <a:xfrm>
            <a:off x="990600" y="1600200"/>
            <a:ext cx="7696200" cy="4953000"/>
          </a:xfrm>
        </p:spPr>
        <p:txBody>
          <a:bodyPr/>
          <a:lstStyle/>
          <a:p>
            <a:r>
              <a:rPr lang="en-US" altLang="en-US"/>
              <a:t>Includes study of the genetic material </a:t>
            </a:r>
          </a:p>
          <a:p>
            <a:r>
              <a:rPr lang="en-US" altLang="en-US"/>
              <a:t>Genetic mechanisms</a:t>
            </a:r>
          </a:p>
          <a:p>
            <a:pPr lvl="1"/>
            <a:r>
              <a:rPr lang="en-US" altLang="en-US"/>
              <a:t>Replication</a:t>
            </a:r>
          </a:p>
          <a:p>
            <a:pPr lvl="1"/>
            <a:r>
              <a:rPr lang="en-US" altLang="en-US"/>
              <a:t>Transcription</a:t>
            </a:r>
          </a:p>
          <a:p>
            <a:pPr lvl="1"/>
            <a:r>
              <a:rPr lang="en-US" altLang="en-US"/>
              <a:t>Translation</a:t>
            </a:r>
          </a:p>
          <a:p>
            <a:r>
              <a:rPr lang="en-US" altLang="en-US"/>
              <a:t>Gene expression (transcription, translation, and regulation of these processes)</a:t>
            </a:r>
          </a:p>
          <a:p>
            <a:pPr lvl="1">
              <a:buFont typeface="Arial" panose="020B0604020202020204" pitchFamily="34" charset="0"/>
              <a:buNone/>
            </a:pPr>
            <a:endParaRPr lang="en-US" altLang="en-US"/>
          </a:p>
        </p:txBody>
      </p:sp>
    </p:spTree>
    <p:extLst>
      <p:ext uri="{BB962C8B-B14F-4D97-AF65-F5344CB8AC3E}">
        <p14:creationId xmlns:p14="http://schemas.microsoft.com/office/powerpoint/2010/main" val="905322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0F4AD49F-5448-9046-AB9A-4C0D67FB648D}"/>
              </a:ext>
            </a:extLst>
          </p:cNvPr>
          <p:cNvSpPr>
            <a:spLocks noGrp="1"/>
          </p:cNvSpPr>
          <p:nvPr>
            <p:ph type="title"/>
          </p:nvPr>
        </p:nvSpPr>
        <p:spPr/>
        <p:txBody>
          <a:bodyPr/>
          <a:lstStyle/>
          <a:p>
            <a:r>
              <a:rPr lang="en-US" altLang="en-US"/>
              <a:t>Insert 10.1</a:t>
            </a:r>
          </a:p>
        </p:txBody>
      </p:sp>
      <p:sp>
        <p:nvSpPr>
          <p:cNvPr id="35842" name="Rectangle 3">
            <a:extLst>
              <a:ext uri="{FF2B5EF4-FFF2-40B4-BE49-F238E27FC236}">
                <a16:creationId xmlns:a16="http://schemas.microsoft.com/office/drawing/2014/main" id="{3F55B3E0-0AC7-5249-8C4A-5FF9178EE221}"/>
              </a:ext>
            </a:extLst>
          </p:cNvPr>
          <p:cNvSpPr>
            <a:spLocks noGrp="1"/>
          </p:cNvSpPr>
          <p:nvPr>
            <p:ph type="body" idx="1"/>
          </p:nvPr>
        </p:nvSpPr>
        <p:spPr>
          <a:xfrm>
            <a:off x="1314450" y="2057400"/>
            <a:ext cx="6515100" cy="3394075"/>
          </a:xfrm>
        </p:spPr>
        <p:txBody>
          <a:bodyPr/>
          <a:lstStyle/>
          <a:p>
            <a:endParaRPr lang="en-US" altLang="en-US"/>
          </a:p>
        </p:txBody>
      </p:sp>
      <p:pic>
        <p:nvPicPr>
          <p:cNvPr id="35843" name="Picture 12">
            <a:extLst>
              <a:ext uri="{FF2B5EF4-FFF2-40B4-BE49-F238E27FC236}">
                <a16:creationId xmlns:a16="http://schemas.microsoft.com/office/drawing/2014/main" id="{5CE65CF4-3942-BD43-BA0B-65DC88E7D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851"/>
          <a:stretch>
            <a:fillRect/>
          </a:stretch>
        </p:blipFill>
        <p:spPr bwMode="auto">
          <a:xfrm>
            <a:off x="1943100" y="1141413"/>
            <a:ext cx="4865688"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4">
            <a:extLst>
              <a:ext uri="{FF2B5EF4-FFF2-40B4-BE49-F238E27FC236}">
                <a16:creationId xmlns:a16="http://schemas.microsoft.com/office/drawing/2014/main" id="{BA5A65FE-48B8-5F46-BB1A-74F3F3910B6A}"/>
              </a:ext>
            </a:extLst>
          </p:cNvPr>
          <p:cNvSpPr txBox="1">
            <a:spLocks noChangeArrowheads="1"/>
          </p:cNvSpPr>
          <p:nvPr/>
        </p:nvSpPr>
        <p:spPr bwMode="auto">
          <a:xfrm>
            <a:off x="6915150" y="3151188"/>
            <a:ext cx="1085850" cy="300037"/>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1350">
                <a:latin typeface="Arial" charset="0"/>
                <a:ea typeface="ＭＳ Ｐゴシック" charset="0"/>
              </a:rPr>
              <a:t>microRNA</a:t>
            </a:r>
          </a:p>
        </p:txBody>
      </p:sp>
      <p:sp>
        <p:nvSpPr>
          <p:cNvPr id="6" name="Rectangle 5">
            <a:extLst>
              <a:ext uri="{FF2B5EF4-FFF2-40B4-BE49-F238E27FC236}">
                <a16:creationId xmlns:a16="http://schemas.microsoft.com/office/drawing/2014/main" id="{BD165A6D-795C-0B4F-9801-CF4BE2AA957E}"/>
              </a:ext>
            </a:extLst>
          </p:cNvPr>
          <p:cNvSpPr/>
          <p:nvPr/>
        </p:nvSpPr>
        <p:spPr>
          <a:xfrm>
            <a:off x="6915150" y="3086100"/>
            <a:ext cx="914400" cy="457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Arrow Connector 7">
            <a:extLst>
              <a:ext uri="{FF2B5EF4-FFF2-40B4-BE49-F238E27FC236}">
                <a16:creationId xmlns:a16="http://schemas.microsoft.com/office/drawing/2014/main" id="{BE6A0A64-9C40-EA4C-B59E-26A38A317976}"/>
              </a:ext>
            </a:extLst>
          </p:cNvPr>
          <p:cNvCxnSpPr/>
          <p:nvPr/>
        </p:nvCxnSpPr>
        <p:spPr>
          <a:xfrm rot="16200000" flipH="1">
            <a:off x="6829425" y="2314575"/>
            <a:ext cx="74295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25482F3-B0C9-5041-AB53-7E93568A1572}"/>
              </a:ext>
            </a:extLst>
          </p:cNvPr>
          <p:cNvCxnSpPr/>
          <p:nvPr/>
        </p:nvCxnSpPr>
        <p:spPr>
          <a:xfrm rot="16200000" flipH="1">
            <a:off x="6572250" y="4286250"/>
            <a:ext cx="1543050" cy="571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352" name="TextBox 11">
            <a:extLst>
              <a:ext uri="{FF2B5EF4-FFF2-40B4-BE49-F238E27FC236}">
                <a16:creationId xmlns:a16="http://schemas.microsoft.com/office/drawing/2014/main" id="{9CAD2AE4-8772-D142-9489-EC9269C201DC}"/>
              </a:ext>
            </a:extLst>
          </p:cNvPr>
          <p:cNvSpPr txBox="1">
            <a:spLocks noChangeArrowheads="1"/>
          </p:cNvSpPr>
          <p:nvPr/>
        </p:nvSpPr>
        <p:spPr bwMode="auto">
          <a:xfrm>
            <a:off x="5829300" y="5257800"/>
            <a:ext cx="2457450" cy="3000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r>
              <a:rPr lang="en-US" sz="1350">
                <a:latin typeface="Arial" charset="0"/>
                <a:ea typeface="ＭＳ Ｐゴシック" charset="0"/>
              </a:rPr>
              <a:t>Has direct activity as RNA</a:t>
            </a:r>
          </a:p>
        </p:txBody>
      </p:sp>
    </p:spTree>
    <p:extLst>
      <p:ext uri="{BB962C8B-B14F-4D97-AF65-F5344CB8AC3E}">
        <p14:creationId xmlns:p14="http://schemas.microsoft.com/office/powerpoint/2010/main" val="1888701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12745C53-FF37-DA41-BDB2-15733EBBD80B}"/>
              </a:ext>
            </a:extLst>
          </p:cNvPr>
          <p:cNvSpPr>
            <a:spLocks noGrp="1"/>
          </p:cNvSpPr>
          <p:nvPr>
            <p:ph type="title"/>
          </p:nvPr>
        </p:nvSpPr>
        <p:spPr/>
        <p:txBody>
          <a:bodyPr/>
          <a:lstStyle/>
          <a:p>
            <a:endParaRPr lang="en-US" altLang="en-US"/>
          </a:p>
        </p:txBody>
      </p:sp>
      <p:sp>
        <p:nvSpPr>
          <p:cNvPr id="36866" name="Rectangle 3">
            <a:extLst>
              <a:ext uri="{FF2B5EF4-FFF2-40B4-BE49-F238E27FC236}">
                <a16:creationId xmlns:a16="http://schemas.microsoft.com/office/drawing/2014/main" id="{60DDD775-7FE2-BD4F-82FC-79F085868C0D}"/>
              </a:ext>
            </a:extLst>
          </p:cNvPr>
          <p:cNvSpPr>
            <a:spLocks noGrp="1"/>
          </p:cNvSpPr>
          <p:nvPr>
            <p:ph type="body" idx="1"/>
          </p:nvPr>
        </p:nvSpPr>
        <p:spPr/>
        <p:txBody>
          <a:bodyPr/>
          <a:lstStyle/>
          <a:p>
            <a:r>
              <a:rPr lang="en-US" altLang="en-US"/>
              <a:t>Much of chapter 10 should be a review of basic information about the genetic material. Read and review!</a:t>
            </a:r>
          </a:p>
          <a:p>
            <a:endParaRPr lang="en-US" altLang="en-US"/>
          </a:p>
          <a:p>
            <a:pPr lvl="1"/>
            <a:endParaRPr lang="en-US" altLang="en-US"/>
          </a:p>
        </p:txBody>
      </p:sp>
    </p:spTree>
    <p:extLst>
      <p:ext uri="{BB962C8B-B14F-4D97-AF65-F5344CB8AC3E}">
        <p14:creationId xmlns:p14="http://schemas.microsoft.com/office/powerpoint/2010/main" val="1277389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9D0109CD-8565-AC44-B781-DDB200BC5B8B}"/>
              </a:ext>
            </a:extLst>
          </p:cNvPr>
          <p:cNvSpPr>
            <a:spLocks noGrp="1"/>
          </p:cNvSpPr>
          <p:nvPr>
            <p:ph type="title"/>
          </p:nvPr>
        </p:nvSpPr>
        <p:spPr/>
        <p:txBody>
          <a:bodyPr/>
          <a:lstStyle/>
          <a:p>
            <a:r>
              <a:rPr lang="en-US" altLang="en-US" sz="3000"/>
              <a:t>Expected characteristics of a molecule of heredity…</a:t>
            </a:r>
          </a:p>
        </p:txBody>
      </p:sp>
      <p:sp>
        <p:nvSpPr>
          <p:cNvPr id="59394" name="Rectangle 3">
            <a:extLst>
              <a:ext uri="{FF2B5EF4-FFF2-40B4-BE49-F238E27FC236}">
                <a16:creationId xmlns:a16="http://schemas.microsoft.com/office/drawing/2014/main" id="{E516BE7E-5057-DC49-90A0-6B9C8FB9BB7D}"/>
              </a:ext>
            </a:extLst>
          </p:cNvPr>
          <p:cNvSpPr>
            <a:spLocks noGrp="1"/>
          </p:cNvSpPr>
          <p:nvPr>
            <p:ph type="body" idx="1"/>
          </p:nvPr>
        </p:nvSpPr>
        <p:spPr>
          <a:xfrm>
            <a:off x="457200" y="1600200"/>
            <a:ext cx="8229600" cy="4983162"/>
          </a:xfrm>
        </p:spPr>
        <p:txBody>
          <a:bodyPr>
            <a:normAutofit fontScale="85000" lnSpcReduction="20000"/>
          </a:bodyPr>
          <a:lstStyle/>
          <a:p>
            <a:pPr>
              <a:defRPr/>
            </a:pPr>
            <a:r>
              <a:rPr lang="en-US" dirty="0">
                <a:ea typeface="MS PGothic" charset="0"/>
                <a:cs typeface="MS PGothic" charset="0"/>
              </a:rPr>
              <a:t>Molecule capable of storing information for observable traits (</a:t>
            </a:r>
            <a:r>
              <a:rPr lang="ja-JP" altLang="en-US" dirty="0">
                <a:ea typeface="MS PGothic" charset="0"/>
                <a:cs typeface="MS PGothic" charset="0"/>
              </a:rPr>
              <a:t>“</a:t>
            </a:r>
            <a:r>
              <a:rPr lang="en-US" altLang="ja-JP" dirty="0">
                <a:ea typeface="MS PGothic" charset="0"/>
                <a:cs typeface="MS PGothic" charset="0"/>
              </a:rPr>
              <a:t>recipe for the organism and all its traits and activities)</a:t>
            </a:r>
          </a:p>
          <a:p>
            <a:pPr>
              <a:defRPr/>
            </a:pPr>
            <a:r>
              <a:rPr lang="en-US" altLang="ja-JP" dirty="0">
                <a:ea typeface="MS PGothic" charset="0"/>
                <a:cs typeface="MS PGothic" charset="0"/>
              </a:rPr>
              <a:t>Transferred to offspring in gametes—where information can be decoded/read.  The genetic material would hold the developmental program pf the organism.</a:t>
            </a:r>
          </a:p>
          <a:p>
            <a:pPr>
              <a:defRPr/>
            </a:pPr>
            <a:endParaRPr lang="en-US" dirty="0">
              <a:ea typeface="MS PGothic" charset="0"/>
              <a:cs typeface="MS PGothic" charset="0"/>
            </a:endParaRPr>
          </a:p>
          <a:p>
            <a:pPr>
              <a:defRPr/>
            </a:pPr>
            <a:r>
              <a:rPr lang="en-US" dirty="0">
                <a:ea typeface="MS PGothic" charset="0"/>
                <a:cs typeface="MS PGothic" charset="0"/>
              </a:rPr>
              <a:t> Stable (not easily destroyed) molecule capable of accurate replication </a:t>
            </a:r>
          </a:p>
          <a:p>
            <a:pPr>
              <a:defRPr/>
            </a:pPr>
            <a:endParaRPr lang="en-US" dirty="0">
              <a:ea typeface="MS PGothic" charset="0"/>
              <a:cs typeface="MS PGothic" charset="0"/>
            </a:endParaRPr>
          </a:p>
          <a:p>
            <a:pPr>
              <a:defRPr/>
            </a:pPr>
            <a:r>
              <a:rPr lang="en-US" dirty="0">
                <a:ea typeface="MS PGothic" charset="0"/>
                <a:cs typeface="MS PGothic" charset="0"/>
              </a:rPr>
              <a:t>Molecule capable of some change—responsible for the observed variation  </a:t>
            </a:r>
          </a:p>
        </p:txBody>
      </p:sp>
    </p:spTree>
    <p:extLst>
      <p:ext uri="{BB962C8B-B14F-4D97-AF65-F5344CB8AC3E}">
        <p14:creationId xmlns:p14="http://schemas.microsoft.com/office/powerpoint/2010/main" val="54091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51008313-ABAC-A64C-BDCE-127D1C6DE6BA}"/>
              </a:ext>
            </a:extLst>
          </p:cNvPr>
          <p:cNvSpPr>
            <a:spLocks noGrp="1"/>
          </p:cNvSpPr>
          <p:nvPr>
            <p:ph type="title"/>
          </p:nvPr>
        </p:nvSpPr>
        <p:spPr/>
        <p:txBody>
          <a:bodyPr/>
          <a:lstStyle/>
          <a:p>
            <a:r>
              <a:rPr lang="en-US" altLang="en-US"/>
              <a:t>Protein vs. Nucleic acid…</a:t>
            </a:r>
          </a:p>
        </p:txBody>
      </p:sp>
      <p:sp>
        <p:nvSpPr>
          <p:cNvPr id="38914" name="Rectangle 3">
            <a:extLst>
              <a:ext uri="{FF2B5EF4-FFF2-40B4-BE49-F238E27FC236}">
                <a16:creationId xmlns:a16="http://schemas.microsoft.com/office/drawing/2014/main" id="{16E528C2-E72D-7F4D-A9BD-E563D536289E}"/>
              </a:ext>
            </a:extLst>
          </p:cNvPr>
          <p:cNvSpPr>
            <a:spLocks noGrp="1"/>
          </p:cNvSpPr>
          <p:nvPr>
            <p:ph type="body" idx="1"/>
          </p:nvPr>
        </p:nvSpPr>
        <p:spPr>
          <a:xfrm>
            <a:off x="101600" y="2225675"/>
            <a:ext cx="8413750" cy="3319463"/>
          </a:xfrm>
        </p:spPr>
        <p:txBody>
          <a:bodyPr/>
          <a:lstStyle/>
          <a:p>
            <a:r>
              <a:rPr lang="en-US" altLang="en-US" sz="2700"/>
              <a:t>In the first half of the 20</a:t>
            </a:r>
            <a:r>
              <a:rPr lang="en-US" altLang="en-US" sz="2700" baseline="30000"/>
              <a:t>th</a:t>
            </a:r>
            <a:r>
              <a:rPr lang="en-US" altLang="en-US" sz="2700"/>
              <a:t> century, geneticists focused on </a:t>
            </a:r>
            <a:r>
              <a:rPr lang="en-US" altLang="en-US" sz="2700" u="sng"/>
              <a:t>identifying</a:t>
            </a:r>
            <a:r>
              <a:rPr lang="en-US" altLang="en-US" sz="2700"/>
              <a:t> the genetic material.</a:t>
            </a:r>
          </a:p>
          <a:p>
            <a:pPr>
              <a:buFont typeface="Arial" panose="020B0604020202020204" pitchFamily="34" charset="0"/>
              <a:buNone/>
            </a:pPr>
            <a:endParaRPr lang="en-US" altLang="en-US" sz="2700"/>
          </a:p>
          <a:p>
            <a:pPr lvl="1">
              <a:buFont typeface="Arial" panose="020B0604020202020204" pitchFamily="34" charset="0"/>
              <a:buNone/>
            </a:pPr>
            <a:r>
              <a:rPr lang="en-US" altLang="en-US" sz="2700"/>
              <a:t>Proteins and nucleic acids (DNA and RNA) seemed like good candidates.</a:t>
            </a:r>
          </a:p>
          <a:p>
            <a:pPr lvl="1">
              <a:buFont typeface="Arial" panose="020B0604020202020204" pitchFamily="34" charset="0"/>
              <a:buNone/>
            </a:pPr>
            <a:endParaRPr lang="en-US" altLang="en-US" sz="2700"/>
          </a:p>
          <a:p>
            <a:pPr lvl="1">
              <a:buFont typeface="Arial" panose="020B0604020202020204" pitchFamily="34" charset="0"/>
              <a:buNone/>
            </a:pPr>
            <a:r>
              <a:rPr lang="en-US" altLang="en-US" sz="2700"/>
              <a:t>Both are abundant in cells and eukaryotic chromosomes are composed of both DNA and proteins.</a:t>
            </a:r>
          </a:p>
        </p:txBody>
      </p:sp>
    </p:spTree>
    <p:extLst>
      <p:ext uri="{BB962C8B-B14F-4D97-AF65-F5344CB8AC3E}">
        <p14:creationId xmlns:p14="http://schemas.microsoft.com/office/powerpoint/2010/main" val="4227995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cture15fall2019" id="{4730676C-6FA9-C345-BECF-E89A4A5E5E2B}" vid="{9F4E1826-619B-C14D-B240-255328F1E8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3817</TotalTime>
  <Words>1947</Words>
  <Application>Microsoft Macintosh PowerPoint</Application>
  <PresentationFormat>On-screen Show (4:3)</PresentationFormat>
  <Paragraphs>217</Paragraphs>
  <Slides>42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LegacySans-Medium</vt:lpstr>
      <vt:lpstr>Office Theme</vt:lpstr>
      <vt:lpstr>Lecture 28 November 13th , 2019</vt:lpstr>
      <vt:lpstr>Where were we?…</vt:lpstr>
      <vt:lpstr>Table 5–1</vt:lpstr>
      <vt:lpstr>PowerPoint Presentation</vt:lpstr>
      <vt:lpstr>Moving into molecular genetics Chapter 10</vt:lpstr>
      <vt:lpstr>Insert 10.1</vt:lpstr>
      <vt:lpstr>PowerPoint Presentation</vt:lpstr>
      <vt:lpstr>Expected characteristics of a molecule of heredity…</vt:lpstr>
      <vt:lpstr>Protein vs. Nucleic acid…</vt:lpstr>
      <vt:lpstr>Protein---a more likely candidate at first….</vt:lpstr>
      <vt:lpstr>3 pivotal experiments showed DNA, not protein to be the genetic material</vt:lpstr>
      <vt:lpstr>PowerPoint Presentation</vt:lpstr>
      <vt:lpstr>PowerPoint Presentation</vt:lpstr>
      <vt:lpstr>Avery,MacLoed, McCarty</vt:lpstr>
      <vt:lpstr>PowerPoint Presentation</vt:lpstr>
      <vt:lpstr>Observations </vt:lpstr>
      <vt:lpstr>Conclusion?.... </vt:lpstr>
      <vt:lpstr> Another approach… Alfred Hershey and Martha Chase </vt:lpstr>
      <vt:lpstr>PowerPoint Presentation</vt:lpstr>
      <vt:lpstr>Tracking protein vs. DNA---Hershy and Chase were clever to think of a chemical difference between proteins and nucleic acids.</vt:lpstr>
      <vt:lpstr>What is expected of the genetic material?...</vt:lpstr>
      <vt:lpstr>PowerPoint Presentation</vt:lpstr>
      <vt:lpstr>Conclusion…</vt:lpstr>
      <vt:lpstr>On to Nucleic acid chemistry…</vt:lpstr>
      <vt:lpstr>Nucleotides…</vt:lpstr>
      <vt:lpstr>PowerPoint Presentation</vt:lpstr>
      <vt:lpstr>PowerPoint Presentation</vt:lpstr>
      <vt:lpstr>PowerPoint Presentation</vt:lpstr>
      <vt:lpstr>Sketch a nucleotide—show this level of detail</vt:lpstr>
      <vt:lpstr>When talking about any or all RNA or DNA building blocks we us “N” to designate any/all of the bases. For example, dNTP—could be dATP, dCTP, dTTP, or dGTP.  If dNPT is plural (dNTPs), we are referring to all 4 DNA nucleotides. </vt:lpstr>
      <vt:lpstr>By the way….Nucleotides serve various functions</vt:lpstr>
      <vt:lpstr>DNA/RNA  made of  chemically linked nucleotides</vt:lpstr>
      <vt:lpstr>PowerPoint Presentation</vt:lpstr>
      <vt:lpstr>PowerPoint Presentation</vt:lpstr>
      <vt:lpstr>PowerPoint Presentation</vt:lpstr>
      <vt:lpstr>PowerPoint Presentation</vt:lpstr>
      <vt:lpstr>(How do we know)?  Determining DNA structure…</vt:lpstr>
      <vt:lpstr>It began with biochemical studies…</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15 October 7,2019</dc:title>
  <dc:subject/>
  <dc:creator>Super, Heidi</dc:creator>
  <cp:keywords/>
  <dc:description/>
  <cp:lastModifiedBy>Super, Heidi</cp:lastModifiedBy>
  <cp:revision>59</cp:revision>
  <cp:lastPrinted>2019-10-11T13:27:27Z</cp:lastPrinted>
  <dcterms:created xsi:type="dcterms:W3CDTF">2019-10-07T18:23:51Z</dcterms:created>
  <dcterms:modified xsi:type="dcterms:W3CDTF">2019-11-13T12:03:42Z</dcterms:modified>
  <cp:category/>
</cp:coreProperties>
</file>